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</p:sldMasterIdLst>
  <p:notesMasterIdLst>
    <p:notesMasterId r:id="rId28"/>
  </p:notesMasterIdLst>
  <p:sldIdLst>
    <p:sldId id="1373" r:id="rId2"/>
    <p:sldId id="1281" r:id="rId3"/>
    <p:sldId id="1282" r:id="rId4"/>
    <p:sldId id="1284" r:id="rId5"/>
    <p:sldId id="1416" r:id="rId6"/>
    <p:sldId id="1379" r:id="rId7"/>
    <p:sldId id="1301" r:id="rId8"/>
    <p:sldId id="1427" r:id="rId9"/>
    <p:sldId id="1419" r:id="rId10"/>
    <p:sldId id="1420" r:id="rId11"/>
    <p:sldId id="1421" r:id="rId12"/>
    <p:sldId id="1422" r:id="rId13"/>
    <p:sldId id="1423" r:id="rId14"/>
    <p:sldId id="1302" r:id="rId15"/>
    <p:sldId id="1424" r:id="rId16"/>
    <p:sldId id="1425" r:id="rId17"/>
    <p:sldId id="1306" r:id="rId18"/>
    <p:sldId id="1307" r:id="rId19"/>
    <p:sldId id="1426" r:id="rId20"/>
    <p:sldId id="1309" r:id="rId21"/>
    <p:sldId id="1313" r:id="rId22"/>
    <p:sldId id="1310" r:id="rId23"/>
    <p:sldId id="1311" r:id="rId24"/>
    <p:sldId id="1417" r:id="rId25"/>
    <p:sldId id="1418" r:id="rId26"/>
    <p:sldId id="1314" r:id="rId27"/>
  </p:sldIdLst>
  <p:sldSz cx="12192000" cy="6858000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0ED"/>
    <a:srgbClr val="0F104A"/>
    <a:srgbClr val="01011B"/>
    <a:srgbClr val="3031ED"/>
    <a:srgbClr val="000099"/>
    <a:srgbClr val="0000FF"/>
    <a:srgbClr val="0066FF"/>
    <a:srgbClr val="FFFF00"/>
    <a:srgbClr val="FF0066"/>
    <a:srgbClr val="13D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8" autoAdjust="0"/>
    <p:restoredTop sz="91859" autoAdjust="0"/>
  </p:normalViewPr>
  <p:slideViewPr>
    <p:cSldViewPr snapToGrid="0">
      <p:cViewPr varScale="1">
        <p:scale>
          <a:sx n="79" d="100"/>
          <a:sy n="79" d="100"/>
        </p:scale>
        <p:origin x="235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47.wmf"/><Relationship Id="rId2" Type="http://schemas.openxmlformats.org/officeDocument/2006/relationships/image" Target="../media/image18.wmf"/><Relationship Id="rId1" Type="http://schemas.openxmlformats.org/officeDocument/2006/relationships/image" Target="../media/image45.png"/><Relationship Id="rId6" Type="http://schemas.openxmlformats.org/officeDocument/2006/relationships/image" Target="../media/image46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F9C1E49-2E8E-4E67-A1AC-1D5702A61888}" type="datetimeFigureOut">
              <a:rPr lang="en-US"/>
              <a:pPr>
                <a:defRPr/>
              </a:pPr>
              <a:t>9/1/2024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4912AF8-6A9A-4DE6-869D-7E0AA6E48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48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12AF8-6A9A-4DE6-869D-7E0AA6E4878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1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12AF8-6A9A-4DE6-869D-7E0AA6E4878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3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12AF8-6A9A-4DE6-869D-7E0AA6E4878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12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12AF8-6A9A-4DE6-869D-7E0AA6E4878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75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AF161F3-2709-4E92-A56E-4B3D24DD74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2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C3DE3-737D-4254-A75C-F560A744F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2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4EF4B-450C-46AE-93C0-413E44E175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26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03360-0A34-4CA4-B11E-4B6BC8B50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79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F1BE8-0F69-4CFC-934C-7968EF9B0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53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063D9-DE7C-4370-8216-056A33FD7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5721C4-6194-4A18-85E6-017B6342E8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5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678A1A95-979F-493A-9BE6-4698E88710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4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DFDF4-7A56-47BE-83A5-A3AE1995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5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956A-2E30-4646-A877-5149650FF6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3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055E4-43D2-4603-AD88-A8E7CA3CB0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6091A-CFA4-48A3-8E3D-D99B0A3C86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9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6B1C81-475C-46F4-82F3-F4757B1845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6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6BA22-0275-4951-AEC6-2246471037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1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5F339B1E-7CD4-4C76-A0E0-A9FABABA1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9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  <p:sldLayoutId id="2147484072" r:id="rId13"/>
    <p:sldLayoutId id="214748407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5.png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image" Target="../media/image22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gif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1.gif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png"/><Relationship Id="rId11" Type="http://schemas.openxmlformats.org/officeDocument/2006/relationships/image" Target="../media/image36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png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gif"/><Relationship Id="rId5" Type="http://schemas.openxmlformats.org/officeDocument/2006/relationships/image" Target="../media/image41.wmf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4.jpeg"/><Relationship Id="rId4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oleObject" Target="../embeddings/oleObject2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9.png"/><Relationship Id="rId11" Type="http://schemas.openxmlformats.org/officeDocument/2006/relationships/oleObject" Target="../embeddings/oleObject32.bin"/><Relationship Id="rId5" Type="http://schemas.openxmlformats.org/officeDocument/2006/relationships/image" Target="../media/image48.png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19.wmf"/><Relationship Id="rId4" Type="http://schemas.openxmlformats.org/officeDocument/2006/relationships/image" Target="../media/image45.png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9.wmf"/><Relationship Id="rId11" Type="http://schemas.openxmlformats.org/officeDocument/2006/relationships/image" Target="../media/image22.e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3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dirty="0"/>
              <a:t>БИОФИЗИКА</a:t>
            </a:r>
            <a:r>
              <a:rPr lang="sr-Latn-RS" sz="3600" b="1" dirty="0"/>
              <a:t/>
            </a:r>
            <a:br>
              <a:rPr lang="sr-Latn-RS" sz="3600" b="1" dirty="0"/>
            </a:br>
            <a:r>
              <a:rPr lang="ru-RU" sz="3600" b="1" dirty="0"/>
              <a:t> </a:t>
            </a:r>
            <a:r>
              <a:rPr lang="sr-Latn-RS" sz="2800" b="1" dirty="0"/>
              <a:t/>
            </a:r>
            <a:br>
              <a:rPr lang="sr-Latn-RS" sz="2800" b="1" dirty="0"/>
            </a:br>
            <a:r>
              <a:rPr lang="ru-RU" sz="2000" dirty="0"/>
              <a:t>НАСТАВНА ЈЕДИНИЦА </a:t>
            </a:r>
            <a:r>
              <a:rPr lang="ru-RU" sz="2000" dirty="0" smtClean="0"/>
              <a:t>2</a:t>
            </a: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/>
              <a:t>	</a:t>
            </a:r>
            <a:r>
              <a:rPr lang="ru-RU" sz="2800" b="1" dirty="0"/>
              <a:t>ОСНОВИ НУКЛЕАРНЕ ФИЗИКЕ </a:t>
            </a:r>
            <a:r>
              <a:rPr lang="sr-Latn-RS" sz="2800" b="1" dirty="0" smtClean="0"/>
              <a:t>1</a:t>
            </a:r>
            <a:r>
              <a:rPr lang="ru-RU" sz="2800" b="1" dirty="0" smtClean="0"/>
              <a:t>. </a:t>
            </a:r>
            <a:r>
              <a:rPr lang="ru-RU" sz="2400" dirty="0"/>
              <a:t>	</a:t>
            </a:r>
            <a:br>
              <a:rPr lang="ru-RU" sz="2400" dirty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sr-Cyrl-RS" sz="2800" smtClean="0"/>
              <a:t>Проф</a:t>
            </a:r>
            <a:r>
              <a:rPr lang="sr-Cyrl-RS" sz="2800" dirty="0" smtClean="0"/>
              <a:t>. </a:t>
            </a:r>
            <a:r>
              <a:rPr lang="sr-Cyrl-RS" sz="2800" dirty="0"/>
              <a:t>др Владимир Вукомановић</a:t>
            </a:r>
          </a:p>
          <a:p>
            <a:r>
              <a:rPr lang="sr-Cyrl-RS" sz="2800" dirty="0"/>
              <a:t>
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2687783" y="267235"/>
            <a:ext cx="6825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ИНТЕГРИСАНЕ АКАДЕМСКЕ </a:t>
            </a:r>
            <a:endParaRPr lang="sr-Cyrl-RS" sz="28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СТУДИЈ</a:t>
            </a:r>
            <a:r>
              <a:rPr lang="en-GB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 </a:t>
            </a:r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МЕДИЦИНЕ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51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606" y="2454081"/>
            <a:ext cx="45053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sign for radioactivit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06159" y="2656927"/>
            <a:ext cx="4638170" cy="4051300"/>
          </a:xfrm>
        </p:spPr>
      </p:pic>
      <p:sp>
        <p:nvSpPr>
          <p:cNvPr id="4" name="Rectangle 3"/>
          <p:cNvSpPr/>
          <p:nvPr/>
        </p:nvSpPr>
        <p:spPr>
          <a:xfrm>
            <a:off x="599090" y="280243"/>
            <a:ext cx="112881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400" dirty="0"/>
              <a:t>Радиоактивност је открио Бекерел 1896. године</a:t>
            </a:r>
            <a:endParaRPr lang="en-GB" sz="2400" dirty="0"/>
          </a:p>
          <a:p>
            <a:pPr lvl="0"/>
            <a:r>
              <a:rPr lang="ru-RU" sz="2400" dirty="0"/>
              <a:t>Радиоактивни распад је случајан, статистички процес – не може се тачно предвидети које језгро ће се у </a:t>
            </a:r>
            <a:r>
              <a:rPr lang="it-IT" sz="2400" dirty="0"/>
              <a:t>ком тренутку распасти, али се може одредити број </a:t>
            </a:r>
            <a:r>
              <a:rPr lang="ru-RU" sz="2400" dirty="0"/>
              <a:t>језгара који ће се распасти после извесног интервала времена</a:t>
            </a:r>
            <a:r>
              <a:rPr lang="sr-Cyrl-RS" sz="2400" dirty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7792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Grp="1" noChangeAspect="1"/>
          </p:cNvGraphicFramePr>
          <p:nvPr>
            <p:ph sz="quarter" idx="1"/>
            <p:extLst/>
          </p:nvPr>
        </p:nvGraphicFramePr>
        <p:xfrm>
          <a:off x="785812" y="1128713"/>
          <a:ext cx="3476625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4" name="Photo Editor Photo" r:id="rId4" imgW="3905795" imgH="2800741" progId="">
                  <p:embed/>
                </p:oleObj>
              </mc:Choice>
              <mc:Fallback>
                <p:oleObj name="Photo Editor Photo" r:id="rId4" imgW="3905795" imgH="28007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2" y="1128713"/>
                        <a:ext cx="3476625" cy="249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Grp="1" noChangeAspect="1"/>
          </p:cNvGraphicFramePr>
          <p:nvPr>
            <p:ph sz="quarter" idx="2"/>
            <p:extLst/>
          </p:nvPr>
        </p:nvGraphicFramePr>
        <p:xfrm>
          <a:off x="6592888" y="1044192"/>
          <a:ext cx="3395663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5" name="Photo Editor Photo" r:id="rId6" imgW="3905795" imgH="2866667" progId="">
                  <p:embed/>
                </p:oleObj>
              </mc:Choice>
              <mc:Fallback>
                <p:oleObj name="Photo Editor Photo" r:id="rId6" imgW="3905795" imgH="286666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2888" y="1044192"/>
                        <a:ext cx="3395663" cy="249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Grp="1" noChangeAspect="1"/>
          </p:cNvGraphicFramePr>
          <p:nvPr>
            <p:ph sz="quarter" idx="3"/>
            <p:extLst/>
          </p:nvPr>
        </p:nvGraphicFramePr>
        <p:xfrm>
          <a:off x="1028699" y="4127500"/>
          <a:ext cx="2990850" cy="218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6" name="Photo Editor Photo" r:id="rId8" imgW="3895238" imgH="2847619" progId="">
                  <p:embed/>
                </p:oleObj>
              </mc:Choice>
              <mc:Fallback>
                <p:oleObj name="Photo Editor Photo" r:id="rId8" imgW="3895238" imgH="284761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699" y="4127500"/>
                        <a:ext cx="2990850" cy="218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0" name="Object 1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592888" y="3995738"/>
          <a:ext cx="3390900" cy="244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7" name="Photo Editor Photo" r:id="rId10" imgW="3943901" imgH="2847619" progId="">
                  <p:embed/>
                </p:oleObj>
              </mc:Choice>
              <mc:Fallback>
                <p:oleObj name="Photo Editor Photo" r:id="rId10" imgW="3943901" imgH="284761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2888" y="3995738"/>
                        <a:ext cx="3390900" cy="244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WordArt 5"/>
          <p:cNvSpPr>
            <a:spLocks noChangeArrowheads="1" noChangeShapeType="1" noTextEdit="1"/>
          </p:cNvSpPr>
          <p:nvPr/>
        </p:nvSpPr>
        <p:spPr bwMode="auto">
          <a:xfrm>
            <a:off x="2524125" y="214313"/>
            <a:ext cx="71755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1509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41433" y="274638"/>
            <a:ext cx="11321075" cy="288419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радиоактивног распада дефинише број </a:t>
            </a:r>
            <a:r>
              <a:rPr lang="ru-RU" sz="28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нераспаднутих језгара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(Н)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радиоактивног елемента након протеклог времена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28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sr-Latn-RS" sz="28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sr-Latn-RS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sr-Latn-R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константа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радиоактивног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распада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16"/>
          <p:cNvGraphicFramePr>
            <a:graphicFrameLocks noChangeAspect="1"/>
          </p:cNvGraphicFramePr>
          <p:nvPr>
            <p:extLst/>
          </p:nvPr>
        </p:nvGraphicFramePr>
        <p:xfrm>
          <a:off x="2180076" y="1387330"/>
          <a:ext cx="2393950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8" name="Equation" r:id="rId3" imgW="876240" imgH="241200" progId="">
                  <p:embed/>
                </p:oleObj>
              </mc:Choice>
              <mc:Fallback>
                <p:oleObj name="Equation" r:id="rId3" imgW="87624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0076" y="1387330"/>
                        <a:ext cx="2393950" cy="6588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>
            <p:extLst/>
          </p:nvPr>
        </p:nvGraphicFramePr>
        <p:xfrm>
          <a:off x="4888326" y="1387329"/>
          <a:ext cx="2427287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9" name="Equation" r:id="rId5" imgW="863280" imgH="241200" progId="">
                  <p:embed/>
                </p:oleObj>
              </mc:Choice>
              <mc:Fallback>
                <p:oleObj name="Equation" r:id="rId5" imgW="86328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8326" y="1387329"/>
                        <a:ext cx="2427287" cy="658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/>
          </p:nvPr>
        </p:nvGraphicFramePr>
        <p:xfrm>
          <a:off x="6101969" y="2282533"/>
          <a:ext cx="94138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80" name="Equation" r:id="rId7" imgW="545760" imgH="507960" progId="">
                  <p:embed/>
                </p:oleObj>
              </mc:Choice>
              <mc:Fallback>
                <p:oleObj name="Equation" r:id="rId7" imgW="545760" imgH="5079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1969" y="2282533"/>
                        <a:ext cx="941388" cy="8763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/>
          </p:nvPr>
        </p:nvGraphicFramePr>
        <p:xfrm>
          <a:off x="2521532" y="4752267"/>
          <a:ext cx="3006431" cy="1842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81" name="Equation" r:id="rId9" imgW="660240" imgH="406080" progId="">
                  <p:embed/>
                </p:oleObj>
              </mc:Choice>
              <mc:Fallback>
                <p:oleObj name="Equation" r:id="rId9" imgW="660240" imgH="4060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1532" y="4752267"/>
                        <a:ext cx="3006431" cy="184275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41433" y="3329704"/>
            <a:ext cx="11653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Време полураспада </a:t>
            </a:r>
            <a:r>
              <a:rPr lang="pt-BR" sz="2800" dirty="0">
                <a:latin typeface="Calibri" panose="020F0502020204030204" pitchFamily="34" charset="0"/>
                <a:cs typeface="Calibri" panose="020F0502020204030204" pitchFamily="34" charset="0"/>
              </a:rPr>
              <a:t>је временски интервал за који се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распадне половина од укупног броја атомских језгара радиоактивног елемента: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6309" y="4240227"/>
            <a:ext cx="4218708" cy="249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085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60" y="581002"/>
            <a:ext cx="3956396" cy="586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2883" y="4511637"/>
            <a:ext cx="6148551" cy="223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4713890" y="562608"/>
            <a:ext cx="71575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sr-Latn-RS" sz="2400" b="1" dirty="0"/>
              <a:t>Биолошко време полуелиминације (</a:t>
            </a:r>
            <a:r>
              <a:rPr lang="sr-Latn-RS" sz="2400" b="1" dirty="0" smtClean="0"/>
              <a:t>Т</a:t>
            </a:r>
            <a:r>
              <a:rPr lang="sr-Latn-RS" sz="2400" b="1" baseline="-25000" dirty="0" smtClean="0"/>
              <a:t>1/2</a:t>
            </a:r>
            <a:r>
              <a:rPr lang="sr-Latn-RS" sz="2400" b="1" dirty="0" smtClean="0"/>
              <a:t>)</a:t>
            </a:r>
            <a:r>
              <a:rPr lang="sr-Latn-RS" sz="2400" b="1" baseline="-25000" dirty="0" smtClean="0"/>
              <a:t>b</a:t>
            </a:r>
            <a:endParaRPr lang="en-GB" sz="2400" dirty="0"/>
          </a:p>
          <a:p>
            <a:r>
              <a:rPr lang="ru-RU" sz="2400" dirty="0"/>
              <a:t>је време потребно да се количина фармака или радиофармака апли</a:t>
            </a:r>
            <a:r>
              <a:rPr lang="sr-Latn-RS" sz="2400" dirty="0"/>
              <a:t>кован</a:t>
            </a:r>
            <a:r>
              <a:rPr lang="ru-RU" sz="2400" dirty="0"/>
              <a:t>ог пацијенту реду</a:t>
            </a:r>
            <a:r>
              <a:rPr lang="sr-Latn-RS" sz="2400" dirty="0"/>
              <a:t>кује </a:t>
            </a:r>
            <a:r>
              <a:rPr lang="ru-RU" sz="2400" dirty="0"/>
              <a:t>на половину усл</a:t>
            </a:r>
            <a:r>
              <a:rPr lang="sr-Latn-RS" sz="2400" dirty="0"/>
              <a:t>е</a:t>
            </a:r>
            <a:r>
              <a:rPr lang="ru-RU" sz="2400" dirty="0"/>
              <a:t>д његовог излучивања из </a:t>
            </a:r>
            <a:r>
              <a:rPr lang="ru-RU" sz="2400" dirty="0" smtClean="0"/>
              <a:t>организма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713890" y="2729291"/>
            <a:ext cx="738127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sr-Latn-RS" sz="2400" b="1" dirty="0"/>
              <a:t>Ефективно време полуелиминације (Т</a:t>
            </a:r>
            <a:r>
              <a:rPr lang="sr-Latn-RS" sz="2400" b="1" baseline="-25000" dirty="0"/>
              <a:t>1/2</a:t>
            </a:r>
            <a:r>
              <a:rPr lang="sr-Latn-RS" sz="2400" b="1" dirty="0"/>
              <a:t>)</a:t>
            </a:r>
            <a:r>
              <a:rPr lang="sr-Latn-RS" sz="2400" b="1" baseline="-25000" dirty="0"/>
              <a:t>е</a:t>
            </a:r>
            <a:endParaRPr lang="en-GB" sz="2400" dirty="0"/>
          </a:p>
          <a:p>
            <a:r>
              <a:rPr lang="ru-RU" sz="2400" dirty="0"/>
              <a:t>је вр</a:t>
            </a:r>
            <a:r>
              <a:rPr lang="sr-Latn-RS" sz="2400" dirty="0"/>
              <a:t>е</a:t>
            </a:r>
            <a:r>
              <a:rPr lang="ru-RU" sz="2400" dirty="0"/>
              <a:t>ме потребно да се активност радиофармака </a:t>
            </a:r>
            <a:r>
              <a:rPr lang="sr-Latn-RS" sz="2400" dirty="0"/>
              <a:t>у </a:t>
            </a:r>
            <a:r>
              <a:rPr lang="ru-RU" sz="2400" dirty="0"/>
              <a:t>пацијенту реду</a:t>
            </a:r>
            <a:r>
              <a:rPr lang="sr-Latn-RS" sz="2400" dirty="0"/>
              <a:t>кује </a:t>
            </a:r>
            <a:r>
              <a:rPr lang="ru-RU" sz="2400" dirty="0"/>
              <a:t>на половину због </a:t>
            </a:r>
            <a:r>
              <a:rPr lang="sr-Latn-RS" sz="2400" dirty="0"/>
              <a:t>физичког </a:t>
            </a:r>
            <a:r>
              <a:rPr lang="ru-RU" sz="2400" dirty="0"/>
              <a:t>распада и биолошког излучивања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188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15"/>
          <p:cNvSpPr>
            <a:spLocks noChangeArrowheads="1" noChangeShapeType="1" noTextEdit="1"/>
          </p:cNvSpPr>
          <p:nvPr/>
        </p:nvSpPr>
        <p:spPr bwMode="auto">
          <a:xfrm>
            <a:off x="2133601" y="1801814"/>
            <a:ext cx="7939088" cy="1957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Како се језгра ослобађају вишка енергије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-Радиоактивни распади-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9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7170" name="Object 28"/>
          <p:cNvGraphicFramePr>
            <a:graphicFrameLocks noChangeAspect="1"/>
          </p:cNvGraphicFramePr>
          <p:nvPr>
            <p:extLst/>
          </p:nvPr>
        </p:nvGraphicFramePr>
        <p:xfrm>
          <a:off x="1257022" y="4455590"/>
          <a:ext cx="36560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4" name="Equation" r:id="rId3" imgW="901309" imgH="228501" progId="Equation.3">
                  <p:embed/>
                </p:oleObj>
              </mc:Choice>
              <mc:Fallback>
                <p:oleObj name="Equation" r:id="rId3" imgW="901309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022" y="4455590"/>
                        <a:ext cx="3656013" cy="92710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85097"/>
                        </a:srgbClr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WordArt 15"/>
          <p:cNvSpPr>
            <a:spLocks noChangeArrowheads="1" noChangeShapeType="1" noTextEdit="1"/>
          </p:cNvSpPr>
          <p:nvPr/>
        </p:nvSpPr>
        <p:spPr bwMode="auto">
          <a:xfrm>
            <a:off x="4284142" y="484191"/>
            <a:ext cx="3657600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Алфа распад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645" y="2841620"/>
            <a:ext cx="6666604" cy="39328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8263" y="1267903"/>
            <a:ext cx="111704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400" dirty="0"/>
              <a:t>Алфа распад је претварање једног атомског језгра у друго уз емитовање алфа честице. </a:t>
            </a:r>
            <a:endParaRPr lang="sr-Latn-RS" sz="2400" dirty="0" smtClean="0"/>
          </a:p>
          <a:p>
            <a:pPr algn="just"/>
            <a:r>
              <a:rPr lang="sr-Cyrl-RS" sz="2400" dirty="0" smtClean="0"/>
              <a:t>Језгро </a:t>
            </a:r>
            <a:r>
              <a:rPr lang="sr-Cyrl-RS" sz="2400" dirty="0"/>
              <a:t>се трансформише (или "распада") на мање језгро масеног броја мањег за 4 и атомског броја мањег за 2 и на алфа-честицу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03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983002" y="4234308"/>
            <a:ext cx="5308979" cy="6823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12" y="2038254"/>
            <a:ext cx="6247779" cy="46824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80730" y="1638957"/>
            <a:ext cx="5308979" cy="6823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8459980" y="3502294"/>
          <a:ext cx="1974493" cy="53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6" name="Equation" r:id="rId4" imgW="939392" imgH="253890" progId="Equation.3">
                  <p:embed/>
                </p:oleObj>
              </mc:Choice>
              <mc:Fallback>
                <p:oleObj name="Equation" r:id="rId4" imgW="939392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980" y="3502294"/>
                        <a:ext cx="1974493" cy="53586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8"/>
          <p:cNvGraphicFramePr>
            <a:graphicFrameLocks noChangeAspect="1"/>
          </p:cNvGraphicFramePr>
          <p:nvPr>
            <p:extLst/>
          </p:nvPr>
        </p:nvGraphicFramePr>
        <p:xfrm>
          <a:off x="5704902" y="3502294"/>
          <a:ext cx="2504700" cy="49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7" name="Equation" r:id="rId6" imgW="1168400" imgH="228600" progId="Equation.3">
                  <p:embed/>
                </p:oleObj>
              </mc:Choice>
              <mc:Fallback>
                <p:oleObj name="Equation" r:id="rId6" imgW="116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4902" y="3502294"/>
                        <a:ext cx="2504700" cy="4903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/>
          </p:nvPr>
        </p:nvGraphicFramePr>
        <p:xfrm>
          <a:off x="8405472" y="6037845"/>
          <a:ext cx="2029001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8" name="Equation" r:id="rId8" imgW="939392" imgH="253890" progId="Equation.3">
                  <p:embed/>
                </p:oleObj>
              </mc:Choice>
              <mc:Fallback>
                <p:oleObj name="Equation" r:id="rId8" imgW="939392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5472" y="6037845"/>
                        <a:ext cx="2029001" cy="54864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>
            <p:extLst/>
          </p:nvPr>
        </p:nvGraphicFramePr>
        <p:xfrm>
          <a:off x="5784493" y="6037845"/>
          <a:ext cx="2345518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9" name="Equation" r:id="rId10" imgW="1168400" imgH="228600" progId="Equation.3">
                  <p:embed/>
                </p:oleObj>
              </mc:Choice>
              <mc:Fallback>
                <p:oleObj name="Equation" r:id="rId10" imgW="116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4493" y="6037845"/>
                        <a:ext cx="2345518" cy="54864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WordArt 15"/>
          <p:cNvSpPr>
            <a:spLocks noChangeArrowheads="1" noChangeShapeType="1" noTextEdit="1"/>
          </p:cNvSpPr>
          <p:nvPr/>
        </p:nvSpPr>
        <p:spPr bwMode="auto">
          <a:xfrm>
            <a:off x="3195167" y="1771316"/>
            <a:ext cx="4770578" cy="408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24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минус  распад</a:t>
            </a:r>
            <a:endParaRPr lang="en-US" sz="24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565425" y="4322618"/>
            <a:ext cx="4248540" cy="4032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плус распад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72819"/>
            <a:ext cx="12192000" cy="1749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Бета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распад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врста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радиоактивног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распада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изазвана</a:t>
            </a:r>
            <a:r>
              <a:rPr lang="en-US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утицајем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слабе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нуклеарне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силе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којем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атомско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језгро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претвори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трансмутира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у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нови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хемијски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елемент</a:t>
            </a:r>
            <a:r>
              <a:rPr lang="sr-Cyrl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долази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промене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атомске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масе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већ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само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атомски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број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повећа</a:t>
            </a:r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l-G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ᵦ</a:t>
            </a:r>
            <a:r>
              <a:rPr lang="sr-Cyrl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-)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или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смањи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један</a:t>
            </a:r>
            <a:r>
              <a:rPr lang="sr-Cyrl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l-G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ᵦ</a:t>
            </a:r>
            <a:r>
              <a:rPr lang="sr-Cyrl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+)</a:t>
            </a:r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1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09751" y="1857376"/>
            <a:ext cx="2500313" cy="3065463"/>
            <a:chOff x="521" y="436"/>
            <a:chExt cx="1769" cy="2411"/>
          </a:xfrm>
        </p:grpSpPr>
        <p:graphicFrame>
          <p:nvGraphicFramePr>
            <p:cNvPr id="10242" name="Object 5"/>
            <p:cNvGraphicFramePr>
              <a:graphicFrameLocks noChangeAspect="1"/>
            </p:cNvGraphicFramePr>
            <p:nvPr/>
          </p:nvGraphicFramePr>
          <p:xfrm>
            <a:off x="521" y="2296"/>
            <a:ext cx="1769" cy="5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38" name="Bitmap Image" r:id="rId3" imgW="2172003" imgH="676369" progId="PBrush">
                    <p:embed/>
                  </p:oleObj>
                </mc:Choice>
                <mc:Fallback>
                  <p:oleObj name="Bitmap Image" r:id="rId3" imgW="2172003" imgH="676369" progId="PBrush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2296"/>
                          <a:ext cx="1769" cy="5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3" name="Object 6"/>
            <p:cNvGraphicFramePr>
              <a:graphicFrameLocks noChangeAspect="1"/>
            </p:cNvGraphicFramePr>
            <p:nvPr/>
          </p:nvGraphicFramePr>
          <p:xfrm>
            <a:off x="521" y="935"/>
            <a:ext cx="1769" cy="7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39" name="Bitmap Image" r:id="rId5" imgW="1580952" imgH="685714" progId="PBrush">
                    <p:embed/>
                  </p:oleObj>
                </mc:Choice>
                <mc:Fallback>
                  <p:oleObj name="Bitmap Image" r:id="rId5" imgW="1580952" imgH="685714" progId="PBrush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935"/>
                          <a:ext cx="1769" cy="7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4" name="Object 7"/>
            <p:cNvGraphicFramePr>
              <a:graphicFrameLocks noChangeAspect="1"/>
            </p:cNvGraphicFramePr>
            <p:nvPr/>
          </p:nvGraphicFramePr>
          <p:xfrm>
            <a:off x="521" y="436"/>
            <a:ext cx="1769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40" name="Bitmap Image" r:id="rId7" imgW="2228571" imgH="695238" progId="PBrush">
                    <p:embed/>
                  </p:oleObj>
                </mc:Choice>
                <mc:Fallback>
                  <p:oleObj name="Bitmap Image" r:id="rId7" imgW="2228571" imgH="695238" progId="PBrush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436"/>
                          <a:ext cx="1769" cy="5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8"/>
            <p:cNvGraphicFramePr>
              <a:graphicFrameLocks noChangeAspect="1"/>
            </p:cNvGraphicFramePr>
            <p:nvPr/>
          </p:nvGraphicFramePr>
          <p:xfrm>
            <a:off x="521" y="1661"/>
            <a:ext cx="1769" cy="7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41" name="Bitmap Image" r:id="rId9" imgW="1876190" imgH="752381" progId="PBrush">
                    <p:embed/>
                  </p:oleObj>
                </mc:Choice>
                <mc:Fallback>
                  <p:oleObj name="Bitmap Image" r:id="rId9" imgW="1876190" imgH="752381" progId="PBrush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1661"/>
                          <a:ext cx="1769" cy="7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247" name="Picture 4" descr="bush_18_0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59326" y="2236789"/>
            <a:ext cx="49561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WordArt 9"/>
          <p:cNvSpPr>
            <a:spLocks noChangeArrowheads="1" noChangeShapeType="1" noTextEdit="1"/>
          </p:cNvSpPr>
          <p:nvPr/>
        </p:nvSpPr>
        <p:spPr bwMode="auto">
          <a:xfrm>
            <a:off x="1820864" y="404814"/>
            <a:ext cx="4625975" cy="407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бета плус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1800226" y="5337175"/>
            <a:ext cx="4625975" cy="463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захвата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0" name="WordArt 9"/>
          <p:cNvSpPr>
            <a:spLocks noChangeArrowheads="1" noChangeShapeType="1" noTextEdit="1"/>
          </p:cNvSpPr>
          <p:nvPr/>
        </p:nvSpPr>
        <p:spPr bwMode="auto">
          <a:xfrm>
            <a:off x="2513013" y="977901"/>
            <a:ext cx="6900862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Анихилација позитрона и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1" name="WordArt 9"/>
          <p:cNvSpPr>
            <a:spLocks noChangeArrowheads="1" noChangeShapeType="1" noTextEdit="1"/>
          </p:cNvSpPr>
          <p:nvPr/>
        </p:nvSpPr>
        <p:spPr bwMode="auto">
          <a:xfrm>
            <a:off x="2595418" y="5922964"/>
            <a:ext cx="7158182" cy="4316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фотона карактеристичног X зрачења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2" name="WordArt 21"/>
          <p:cNvSpPr>
            <a:spLocks noChangeArrowheads="1" noChangeShapeType="1" noTextEdit="1"/>
          </p:cNvSpPr>
          <p:nvPr/>
        </p:nvSpPr>
        <p:spPr bwMode="auto">
          <a:xfrm>
            <a:off x="4416426" y="1647826"/>
            <a:ext cx="5730875" cy="582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два гама кванта од по 511 keV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1524000" y="0"/>
            <a:ext cx="1841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eaLnBrk="0" hangingPunct="0"/>
            <a:endParaRPr lang="en-US"/>
          </a:p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11269" name="Object 4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591175" y="1196975"/>
          <a:ext cx="4391025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2" name="Bitmap Image" r:id="rId3" imgW="2161905" imgH="1428949" progId="PBrush">
                  <p:embed/>
                </p:oleObj>
              </mc:Choice>
              <mc:Fallback>
                <p:oleObj name="Bitmap Image" r:id="rId3" imgW="2161905" imgH="1428949" progId="PBrush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5" y="1196975"/>
                        <a:ext cx="4391025" cy="290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6" name="Object 3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566988" y="1196975"/>
          <a:ext cx="2520950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3" name="Bitmap Image" r:id="rId5" imgW="1476190" imgH="942857" progId="PBrush">
                  <p:embed/>
                </p:oleObj>
              </mc:Choice>
              <mc:Fallback>
                <p:oleObj name="Bitmap Image" r:id="rId5" imgW="1476190" imgH="942857" progId="PBrush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1196975"/>
                        <a:ext cx="2520950" cy="160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566988" y="2781300"/>
          <a:ext cx="2520950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4" name="Bitmap Image" r:id="rId7" imgW="1619476" imgH="1000000" progId="PBrush">
                  <p:embed/>
                </p:oleObj>
              </mc:Choice>
              <mc:Fallback>
                <p:oleObj name="Bitmap Image" r:id="rId7" imgW="1619476" imgH="1000000" progId="PBrush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2781300"/>
                        <a:ext cx="2520950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566988" y="4292600"/>
          <a:ext cx="25209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5" name="Bitmap Image" r:id="rId9" imgW="2371429" imgH="885949" progId="PBrush">
                  <p:embed/>
                </p:oleObj>
              </mc:Choice>
              <mc:Fallback>
                <p:oleObj name="Bitmap Image" r:id="rId9" imgW="2371429" imgH="885949" progId="PBrush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4292600"/>
                        <a:ext cx="2520950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WordArt 33"/>
          <p:cNvSpPr>
            <a:spLocks noChangeArrowheads="1" noChangeShapeType="1" noTextEdit="1"/>
          </p:cNvSpPr>
          <p:nvPr/>
        </p:nvSpPr>
        <p:spPr bwMode="auto">
          <a:xfrm>
            <a:off x="2711450" y="188913"/>
            <a:ext cx="30622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спонтана фисија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549565" y="2803622"/>
            <a:ext cx="11092872" cy="40507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Током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радиоактивног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распада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потомак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имати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ексцитирано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стање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Прелазак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ниже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енергетско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стање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праћено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емитовањем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гама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кванта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r-Latn-C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ексцитираних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стања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бити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преко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</a:rPr>
              <a:t> 600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година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>
            <p:extLst/>
          </p:nvPr>
        </p:nvGraphicFramePr>
        <p:xfrm>
          <a:off x="4006850" y="5198269"/>
          <a:ext cx="41783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2" name="Equation" r:id="rId4" imgW="1473200" imgH="228600" progId="Equation.3">
                  <p:embed/>
                </p:oleObj>
              </mc:Choice>
              <mc:Fallback>
                <p:oleObj name="Equation" r:id="rId4" imgW="1473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6850" y="5198269"/>
                        <a:ext cx="4178300" cy="6492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994" y="3923834"/>
            <a:ext cx="2730724" cy="2930580"/>
          </a:xfrm>
          <a:prstGeom prst="rect">
            <a:avLst/>
          </a:prstGeom>
        </p:spPr>
      </p:pic>
      <p:pic>
        <p:nvPicPr>
          <p:cNvPr id="7" name="Picture 4" descr="gamma deca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47351" y="4376134"/>
            <a:ext cx="3132403" cy="2045748"/>
          </a:xfrm>
          <a:prstGeom prst="rect">
            <a:avLst/>
          </a:prstGeom>
        </p:spPr>
      </p:pic>
      <p:sp>
        <p:nvSpPr>
          <p:cNvPr id="8" name="WordArt 15"/>
          <p:cNvSpPr>
            <a:spLocks noChangeArrowheads="1" noChangeShapeType="1" noTextEdit="1"/>
          </p:cNvSpPr>
          <p:nvPr/>
        </p:nvSpPr>
        <p:spPr bwMode="auto">
          <a:xfrm>
            <a:off x="4006850" y="93719"/>
            <a:ext cx="3805093" cy="6188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Гама распад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latin typeface="Impac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9565" y="973258"/>
            <a:ext cx="110928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Гама распад је једна врста деексцитације језгра</a:t>
            </a:r>
            <a:r>
              <a:rPr lang="sr-Latn-RS" sz="2400" dirty="0"/>
              <a:t>. </a:t>
            </a:r>
            <a:r>
              <a:rPr lang="ru-RU" sz="2400" dirty="0"/>
              <a:t>До емисије гама зрака долази када језгро прелази из побуђеног стања у основно стање или у неко побуђено стање ниже енергије него почетно. Кванти гама зрачења су фотони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6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14400" y="785813"/>
            <a:ext cx="10733809" cy="48958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2400" b="1" dirty="0"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i="1" dirty="0">
                <a:latin typeface="Tahoma" pitchFamily="34" charset="0"/>
                <a:cs typeface="Tahoma" pitchFamily="34" charset="0"/>
              </a:rPr>
              <a:t>радијација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природна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појава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преноса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енергије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кроз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простор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Tahoma" pitchFamily="34" charset="0"/>
                <a:cs typeface="Tahoma" pitchFamily="34" charset="0"/>
              </a:rPr>
              <a:t>		-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електромагнетним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зрачењем</a:t>
            </a:r>
            <a:endParaRPr lang="hr-HR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Tahoma" pitchFamily="34" charset="0"/>
                <a:cs typeface="Tahoma" pitchFamily="34" charset="0"/>
              </a:rPr>
              <a:t>		-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честицама</a:t>
            </a:r>
            <a:endParaRPr lang="hr-HR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b="1" dirty="0">
                <a:latin typeface="Tahoma" pitchFamily="34" charset="0"/>
                <a:cs typeface="Tahoma" pitchFamily="34" charset="0"/>
              </a:rPr>
              <a:t>Јонизујуће</a:t>
            </a:r>
            <a:r>
              <a:rPr lang="hr-HR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које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јонизује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атоме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материје</a:t>
            </a:r>
            <a:endParaRPr lang="hr-HR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dirty="0">
                <a:latin typeface="Tahoma" pitchFamily="34" charset="0"/>
                <a:cs typeface="Tahoma" pitchFamily="34" charset="0"/>
              </a:rPr>
              <a:t>Основне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врсте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јонизујућег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зрачења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Tahoma" pitchFamily="34" charset="0"/>
                <a:cs typeface="Tahoma" pitchFamily="34" charset="0"/>
              </a:rPr>
              <a:t>		-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електромагнетно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фотонско</a:t>
            </a:r>
            <a:r>
              <a:rPr lang="hr-HR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зрачење</a:t>
            </a:r>
            <a:endParaRPr lang="hr-HR" sz="2400" b="1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Tahoma" pitchFamily="34" charset="0"/>
                <a:cs typeface="Tahoma" pitchFamily="34" charset="0"/>
              </a:rPr>
              <a:t>		-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честично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dirty="0"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корпускуларно</a:t>
            </a:r>
            <a:r>
              <a:rPr lang="hr-HR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dirty="0">
                <a:latin typeface="Tahoma" pitchFamily="34" charset="0"/>
                <a:cs typeface="Tahoma" pitchFamily="34" charset="0"/>
              </a:rPr>
              <a:t>зрачење</a:t>
            </a:r>
            <a:endParaRPr lang="hr-HR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94387"/>
            <a:ext cx="7772400" cy="81116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dirty="0">
                <a:solidFill>
                  <a:srgbClr val="FF0000"/>
                </a:solidFill>
              </a:rPr>
              <a:t>Изомерни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прелаз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943583" y="1430196"/>
            <a:ext cx="10321047" cy="4050792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Cyrl-RS" sz="2800" dirty="0"/>
              <a:t>Током</a:t>
            </a:r>
            <a:r>
              <a:rPr lang="sr-Latn-CS" sz="2800" dirty="0"/>
              <a:t> </a:t>
            </a:r>
            <a:r>
              <a:rPr lang="sr-Cyrl-RS" sz="2800" dirty="0"/>
              <a:t>радиоактивног</a:t>
            </a:r>
            <a:r>
              <a:rPr lang="sr-Latn-CS" sz="2800" dirty="0"/>
              <a:t> </a:t>
            </a:r>
            <a:r>
              <a:rPr lang="sr-Cyrl-RS" sz="2800" dirty="0"/>
              <a:t>распада</a:t>
            </a:r>
            <a:r>
              <a:rPr lang="sr-Latn-CS" sz="2800" dirty="0"/>
              <a:t> </a:t>
            </a:r>
            <a:r>
              <a:rPr lang="sr-Cyrl-RS" sz="2800" dirty="0"/>
              <a:t>потомак</a:t>
            </a:r>
            <a:r>
              <a:rPr lang="sr-Latn-CS" sz="2800" dirty="0"/>
              <a:t> </a:t>
            </a:r>
            <a:r>
              <a:rPr lang="sr-Cyrl-RS" sz="2800" dirty="0"/>
              <a:t>може</a:t>
            </a:r>
            <a:r>
              <a:rPr lang="sr-Latn-CS" sz="2800" dirty="0"/>
              <a:t> </a:t>
            </a:r>
            <a:r>
              <a:rPr lang="sr-Cyrl-RS" sz="2800" dirty="0"/>
              <a:t>имати</a:t>
            </a:r>
            <a:r>
              <a:rPr lang="sr-Latn-CS" sz="2800" dirty="0"/>
              <a:t> </a:t>
            </a:r>
            <a:r>
              <a:rPr lang="sr-Cyrl-RS" sz="2800" dirty="0"/>
              <a:t>ексцитирано</a:t>
            </a:r>
            <a:r>
              <a:rPr lang="sr-Latn-CS" sz="2800" dirty="0"/>
              <a:t> </a:t>
            </a:r>
            <a:r>
              <a:rPr lang="sr-Cyrl-RS" sz="2800" dirty="0"/>
              <a:t>стање</a:t>
            </a: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sr-Cyrl-RS" sz="2800" dirty="0"/>
              <a:t>Прелазак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ниже</a:t>
            </a:r>
            <a:r>
              <a:rPr lang="sr-Latn-CS" sz="2800" dirty="0"/>
              <a:t> </a:t>
            </a:r>
            <a:r>
              <a:rPr lang="sr-Cyrl-RS" sz="2800" dirty="0"/>
              <a:t>енергетско</a:t>
            </a:r>
            <a:r>
              <a:rPr lang="sr-Latn-CS" sz="2800" dirty="0"/>
              <a:t> </a:t>
            </a:r>
            <a:r>
              <a:rPr lang="sr-Cyrl-RS" sz="2800" dirty="0"/>
              <a:t>стање</a:t>
            </a:r>
            <a:r>
              <a:rPr lang="sr-Latn-CS" sz="2800" dirty="0"/>
              <a:t> </a:t>
            </a:r>
            <a:r>
              <a:rPr lang="sr-Cyrl-RS" sz="2800" dirty="0"/>
              <a:t>праћено</a:t>
            </a:r>
            <a:r>
              <a:rPr lang="sr-Latn-CS" sz="2800" dirty="0"/>
              <a:t> </a:t>
            </a:r>
            <a:r>
              <a:rPr lang="sr-Cyrl-RS" sz="2800" dirty="0"/>
              <a:t>је</a:t>
            </a:r>
            <a:r>
              <a:rPr lang="sr-Latn-CS" sz="2800" dirty="0"/>
              <a:t> </a:t>
            </a:r>
            <a:r>
              <a:rPr lang="sr-Cyrl-RS" sz="2800" dirty="0"/>
              <a:t>емитовањем</a:t>
            </a:r>
            <a:r>
              <a:rPr lang="sr-Latn-CS" sz="2800" dirty="0"/>
              <a:t> </a:t>
            </a:r>
            <a:r>
              <a:rPr lang="sr-Cyrl-RS" sz="2800" dirty="0"/>
              <a:t>гама</a:t>
            </a:r>
            <a:r>
              <a:rPr lang="sr-Latn-CS" sz="2800" dirty="0"/>
              <a:t> </a:t>
            </a:r>
            <a:r>
              <a:rPr lang="sr-Cyrl-RS" sz="2800" dirty="0"/>
              <a:t>кванта</a:t>
            </a: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sr-Cyrl-RS" sz="2800" dirty="0"/>
              <a:t>Т</a:t>
            </a:r>
            <a:r>
              <a:rPr lang="sr-Latn-CS" sz="2800" baseline="-25000" dirty="0"/>
              <a:t>1/2</a:t>
            </a:r>
            <a:r>
              <a:rPr lang="sr-Latn-CS" sz="2800" dirty="0"/>
              <a:t> </a:t>
            </a:r>
            <a:r>
              <a:rPr lang="sr-Cyrl-RS" sz="2800" dirty="0"/>
              <a:t>ексцитираних</a:t>
            </a:r>
            <a:r>
              <a:rPr lang="sr-Latn-CS" sz="2800" dirty="0"/>
              <a:t> </a:t>
            </a:r>
            <a:r>
              <a:rPr lang="sr-Cyrl-RS" sz="2800" dirty="0"/>
              <a:t>стања</a:t>
            </a:r>
            <a:r>
              <a:rPr lang="sr-Latn-CS" sz="2800" dirty="0"/>
              <a:t> </a:t>
            </a:r>
            <a:r>
              <a:rPr lang="sr-Cyrl-RS" sz="2800" dirty="0"/>
              <a:t>може</a:t>
            </a:r>
            <a:r>
              <a:rPr lang="sr-Latn-CS" sz="2800" dirty="0"/>
              <a:t> </a:t>
            </a:r>
            <a:r>
              <a:rPr lang="sr-Cyrl-RS" sz="2800" dirty="0"/>
              <a:t>бити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преко</a:t>
            </a:r>
            <a:r>
              <a:rPr lang="sr-Latn-CS" sz="2800" dirty="0"/>
              <a:t> 600 </a:t>
            </a:r>
            <a:r>
              <a:rPr lang="sr-Cyrl-RS" sz="2800" dirty="0"/>
              <a:t>година</a:t>
            </a: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dirty="0"/>
              <a:t> </a:t>
            </a:r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427919"/>
              </p:ext>
            </p:extLst>
          </p:nvPr>
        </p:nvGraphicFramePr>
        <p:xfrm>
          <a:off x="1991591" y="5156345"/>
          <a:ext cx="41783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4" name="Equation" r:id="rId3" imgW="1473120" imgH="228600" progId="Equation.3">
                  <p:embed/>
                </p:oleObj>
              </mc:Choice>
              <mc:Fallback>
                <p:oleObj name="Equation" r:id="rId3" imgW="147312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1591" y="5156345"/>
                        <a:ext cx="4178300" cy="6492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1" y="4394273"/>
            <a:ext cx="4187537" cy="235548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5"/>
          <p:cNvSpPr txBox="1">
            <a:spLocks noChangeArrowheads="1"/>
          </p:cNvSpPr>
          <p:nvPr/>
        </p:nvSpPr>
        <p:spPr bwMode="auto">
          <a:xfrm>
            <a:off x="1111827" y="1339528"/>
            <a:ext cx="10266217" cy="35394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  <a:defRPr/>
            </a:pP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Генерално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узевши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на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се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начин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неки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трансформисати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односно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која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врста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распада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бити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више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мање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заступљена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као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које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енергије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релативни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интензитет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имати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емитоване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честице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(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)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гама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кванти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унапред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је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дефинисана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зависи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само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од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броја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протона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неутрона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у</a:t>
            </a:r>
            <a:r>
              <a:rPr lang="sr-Latn-CS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b="1" u="sng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језгру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представља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“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личну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карту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”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за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сваки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charset="0"/>
              </a:rPr>
              <a:t>.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2714963"/>
              </p:ext>
            </p:extLst>
          </p:nvPr>
        </p:nvGraphicFramePr>
        <p:xfrm>
          <a:off x="1685059" y="893763"/>
          <a:ext cx="3475038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0" name="Photo Editor Photo" r:id="rId3" imgW="3905795" imgH="2800741" progId="">
                  <p:embed/>
                </p:oleObj>
              </mc:Choice>
              <mc:Fallback>
                <p:oleObj name="Photo Editor Photo" r:id="rId3" imgW="3905795" imgH="280074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059" y="893763"/>
                        <a:ext cx="3475038" cy="249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594475" y="893763"/>
          <a:ext cx="3395663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1" name="Photo Editor Photo" r:id="rId5" imgW="3905795" imgH="2866667" progId="">
                  <p:embed/>
                </p:oleObj>
              </mc:Choice>
              <mc:Fallback>
                <p:oleObj name="Photo Editor Photo" r:id="rId5" imgW="3905795" imgH="2866667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4475" y="893763"/>
                        <a:ext cx="3395663" cy="249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041962835"/>
              </p:ext>
            </p:extLst>
          </p:nvPr>
        </p:nvGraphicFramePr>
        <p:xfrm>
          <a:off x="1685059" y="3940176"/>
          <a:ext cx="2990850" cy="218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2" name="Photo Editor Photo" r:id="rId7" imgW="3895238" imgH="2847619" progId="">
                  <p:embed/>
                </p:oleObj>
              </mc:Choice>
              <mc:Fallback>
                <p:oleObj name="Photo Editor Photo" r:id="rId7" imgW="3895238" imgH="2847619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059" y="3940176"/>
                        <a:ext cx="2990850" cy="218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0" name="Object 1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677025" y="3938588"/>
          <a:ext cx="3028950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3" name="Photo Editor Photo" r:id="rId9" imgW="3943901" imgH="2847619" progId="">
                  <p:embed/>
                </p:oleObj>
              </mc:Choice>
              <mc:Fallback>
                <p:oleObj name="Photo Editor Photo" r:id="rId9" imgW="3943901" imgH="2847619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7025" y="3938588"/>
                        <a:ext cx="3028950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WordArt 5"/>
          <p:cNvSpPr>
            <a:spLocks noChangeArrowheads="1" noChangeShapeType="1" noTextEdit="1"/>
          </p:cNvSpPr>
          <p:nvPr/>
        </p:nvSpPr>
        <p:spPr bwMode="auto">
          <a:xfrm>
            <a:off x="2524125" y="214313"/>
            <a:ext cx="71755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7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23247539"/>
              </p:ext>
            </p:extLst>
          </p:nvPr>
        </p:nvGraphicFramePr>
        <p:xfrm>
          <a:off x="1167534" y="2109498"/>
          <a:ext cx="3409950" cy="246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58" name="Bitmap Image" r:id="rId3" imgW="3610479" imgH="2610214" progId="PBrush">
                  <p:embed/>
                </p:oleObj>
              </mc:Choice>
              <mc:Fallback>
                <p:oleObj name="Bitmap Image" r:id="rId3" imgW="3610479" imgH="2610214" progId="PBrush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534" y="2109498"/>
                        <a:ext cx="3409950" cy="2465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WordArt 5"/>
          <p:cNvSpPr>
            <a:spLocks noChangeArrowheads="1" noChangeShapeType="1" noTextEdit="1"/>
          </p:cNvSpPr>
          <p:nvPr/>
        </p:nvSpPr>
        <p:spPr bwMode="auto">
          <a:xfrm>
            <a:off x="2152073" y="192089"/>
            <a:ext cx="8047615" cy="768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434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1638" y="5740401"/>
            <a:ext cx="497681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4761" y="1487488"/>
            <a:ext cx="2662238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16"/>
          <p:cNvGraphicFramePr>
            <a:graphicFrameLocks noChangeAspect="1"/>
          </p:cNvGraphicFramePr>
          <p:nvPr/>
        </p:nvGraphicFramePr>
        <p:xfrm>
          <a:off x="7997825" y="1487488"/>
          <a:ext cx="2393950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59" name="Equation" r:id="rId7" imgW="876240" imgH="241200" progId="Equation.3">
                  <p:embed/>
                </p:oleObj>
              </mc:Choice>
              <mc:Fallback>
                <p:oleObj name="Equation" r:id="rId7" imgW="876240" imgH="241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7825" y="1487488"/>
                        <a:ext cx="2393950" cy="6588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5"/>
          <p:cNvGraphicFramePr>
            <a:graphicFrameLocks noChangeAspect="1"/>
          </p:cNvGraphicFramePr>
          <p:nvPr/>
        </p:nvGraphicFramePr>
        <p:xfrm>
          <a:off x="8008939" y="2200276"/>
          <a:ext cx="2427287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60" name="Equation" r:id="rId9" imgW="863280" imgH="241200" progId="Equation.3">
                  <p:embed/>
                </p:oleObj>
              </mc:Choice>
              <mc:Fallback>
                <p:oleObj name="Equation" r:id="rId9" imgW="86328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8939" y="2200276"/>
                        <a:ext cx="2427287" cy="658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6"/>
          <p:cNvGraphicFramePr>
            <a:graphicFrameLocks noChangeAspect="1"/>
          </p:cNvGraphicFramePr>
          <p:nvPr/>
        </p:nvGraphicFramePr>
        <p:xfrm>
          <a:off x="8007350" y="2898775"/>
          <a:ext cx="94138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61" name="Equation" r:id="rId11" imgW="545760" imgH="507960" progId="Equation.3">
                  <p:embed/>
                </p:oleObj>
              </mc:Choice>
              <mc:Fallback>
                <p:oleObj name="Equation" r:id="rId11" imgW="545760" imgH="5079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7350" y="2898775"/>
                        <a:ext cx="941388" cy="8763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7"/>
          <p:cNvGraphicFramePr>
            <a:graphicFrameLocks noChangeAspect="1"/>
          </p:cNvGraphicFramePr>
          <p:nvPr/>
        </p:nvGraphicFramePr>
        <p:xfrm>
          <a:off x="9074150" y="2906713"/>
          <a:ext cx="1447800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62" name="Equation" r:id="rId13" imgW="660240" imgH="406080" progId="Equation.3">
                  <p:embed/>
                </p:oleObj>
              </mc:Choice>
              <mc:Fallback>
                <p:oleObj name="Equation" r:id="rId13" imgW="660240" imgH="4060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74150" y="2906713"/>
                        <a:ext cx="1447800" cy="8874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8"/>
          <p:cNvGraphicFramePr>
            <a:graphicFrameLocks noChangeAspect="1"/>
          </p:cNvGraphicFramePr>
          <p:nvPr/>
        </p:nvGraphicFramePr>
        <p:xfrm>
          <a:off x="9426576" y="4102100"/>
          <a:ext cx="12414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63" name="Equation" r:id="rId15" imgW="609480" imgH="406080" progId="Equation.3">
                  <p:embed/>
                </p:oleObj>
              </mc:Choice>
              <mc:Fallback>
                <p:oleObj name="Equation" r:id="rId15" imgW="609480" imgH="4060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6576" y="4102100"/>
                        <a:ext cx="1241425" cy="825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9"/>
          <p:cNvGraphicFramePr>
            <a:graphicFrameLocks noChangeAspect="1"/>
          </p:cNvGraphicFramePr>
          <p:nvPr/>
        </p:nvGraphicFramePr>
        <p:xfrm>
          <a:off x="8047038" y="4102100"/>
          <a:ext cx="12636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64" name="Equation" r:id="rId17" imgW="609480" imgH="406080" progId="Equation.3">
                  <p:embed/>
                </p:oleObj>
              </mc:Choice>
              <mc:Fallback>
                <p:oleObj name="Equation" r:id="rId17" imgW="609480" imgH="4060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7038" y="4102100"/>
                        <a:ext cx="1263650" cy="838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22441" y="277851"/>
            <a:ext cx="10367231" cy="2163148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радиоактивног распада дефинише број </a:t>
            </a:r>
            <a:r>
              <a:rPr lang="ru-RU" sz="28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нераспаднутих језгара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(Н)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радиоактивног елемента након протеклог времена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т:</a:t>
            </a:r>
            <a:endParaRPr lang="sr-Latn-RS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endParaRPr lang="sr-Latn-R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endParaRPr lang="sr-Latn-R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 -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константа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радиоактивног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распада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812770"/>
              </p:ext>
            </p:extLst>
          </p:nvPr>
        </p:nvGraphicFramePr>
        <p:xfrm>
          <a:off x="3159058" y="1897749"/>
          <a:ext cx="1795463" cy="494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0" name="Equation" r:id="rId3" imgW="876240" imgH="241200" progId="">
                  <p:embed/>
                </p:oleObj>
              </mc:Choice>
              <mc:Fallback>
                <p:oleObj name="Equation" r:id="rId3" imgW="87624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058" y="1897749"/>
                        <a:ext cx="1795463" cy="49410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80002"/>
              </p:ext>
            </p:extLst>
          </p:nvPr>
        </p:nvGraphicFramePr>
        <p:xfrm>
          <a:off x="5190246" y="1897747"/>
          <a:ext cx="1820465" cy="494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1" name="Equation" r:id="rId5" imgW="863280" imgH="241200" progId="">
                  <p:embed/>
                </p:oleObj>
              </mc:Choice>
              <mc:Fallback>
                <p:oleObj name="Equation" r:id="rId5" imgW="86328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0246" y="1897747"/>
                        <a:ext cx="1820465" cy="49411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452176"/>
              </p:ext>
            </p:extLst>
          </p:nvPr>
        </p:nvGraphicFramePr>
        <p:xfrm>
          <a:off x="6725192" y="2644384"/>
          <a:ext cx="706041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2" name="Equation" r:id="rId7" imgW="545760" imgH="507960" progId="">
                  <p:embed/>
                </p:oleObj>
              </mc:Choice>
              <mc:Fallback>
                <p:oleObj name="Equation" r:id="rId7" imgW="545760" imgH="5079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5192" y="2644384"/>
                        <a:ext cx="706041" cy="6572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733764"/>
              </p:ext>
            </p:extLst>
          </p:nvPr>
        </p:nvGraphicFramePr>
        <p:xfrm>
          <a:off x="2843651" y="4972894"/>
          <a:ext cx="2254823" cy="1382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3" name="Equation" r:id="rId9" imgW="660240" imgH="406080" progId="">
                  <p:embed/>
                </p:oleObj>
              </mc:Choice>
              <mc:Fallback>
                <p:oleObj name="Equation" r:id="rId9" imgW="660240" imgH="4060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651" y="4972894"/>
                        <a:ext cx="2254823" cy="138206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855075" y="3354528"/>
            <a:ext cx="8740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Време полураспада </a:t>
            </a:r>
            <a:r>
              <a:rPr lang="pt-BR" sz="2800" dirty="0">
                <a:latin typeface="Calibri" panose="020F0502020204030204" pitchFamily="34" charset="0"/>
                <a:cs typeface="Calibri" panose="020F0502020204030204" pitchFamily="34" charset="0"/>
              </a:rPr>
              <a:t>је временски интервал за који се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распадне половина од укупног броја атомских језгара радиоактивног елемента: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31233" y="4432307"/>
            <a:ext cx="3683577" cy="217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71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532" y="357822"/>
            <a:ext cx="4215757" cy="625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3602" y="4531923"/>
            <a:ext cx="5900980" cy="167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5059419" y="435311"/>
            <a:ext cx="6869346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sr-Latn-RS" sz="2400" b="1" dirty="0"/>
              <a:t>Биолошко време полуелиминације (Т</a:t>
            </a:r>
            <a:r>
              <a:rPr lang="sr-Latn-RS" sz="2400" b="1" baseline="-25000" dirty="0"/>
              <a:t>1/2</a:t>
            </a:r>
            <a:r>
              <a:rPr lang="sr-Latn-RS" sz="2400" b="1" dirty="0"/>
              <a:t>)</a:t>
            </a:r>
            <a:r>
              <a:rPr lang="sr-Latn-RS" sz="2400" b="1" baseline="-25000" dirty="0"/>
              <a:t>b</a:t>
            </a:r>
            <a:endParaRPr lang="en-GB" sz="2400" dirty="0"/>
          </a:p>
          <a:p>
            <a:r>
              <a:rPr lang="ru-RU" sz="2400" dirty="0"/>
              <a:t>је време потребно да се количина фармака или радиофармака апли</a:t>
            </a:r>
            <a:r>
              <a:rPr lang="sr-Latn-RS" sz="2400" dirty="0"/>
              <a:t>кован</a:t>
            </a:r>
            <a:r>
              <a:rPr lang="ru-RU" sz="2400" dirty="0"/>
              <a:t>ог пацијенту реду</a:t>
            </a:r>
            <a:r>
              <a:rPr lang="sr-Latn-RS" sz="2400" dirty="0"/>
              <a:t>кује </a:t>
            </a:r>
            <a:r>
              <a:rPr lang="ru-RU" sz="2400" dirty="0"/>
              <a:t>на половину усл</a:t>
            </a:r>
            <a:r>
              <a:rPr lang="sr-Latn-RS" sz="2400" dirty="0"/>
              <a:t>е</a:t>
            </a:r>
            <a:r>
              <a:rPr lang="ru-RU" sz="2400" dirty="0"/>
              <a:t>д његовог излучивања из организма</a:t>
            </a:r>
            <a:r>
              <a:rPr lang="en-U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59419" y="2534887"/>
            <a:ext cx="7084072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sr-Latn-RS" sz="2400" b="1" dirty="0"/>
              <a:t>Ефективно време полуелиминације (Т</a:t>
            </a:r>
            <a:r>
              <a:rPr lang="sr-Latn-RS" sz="2400" b="1" baseline="-25000" dirty="0"/>
              <a:t>1/2</a:t>
            </a:r>
            <a:r>
              <a:rPr lang="sr-Latn-RS" sz="2400" b="1" dirty="0"/>
              <a:t>)</a:t>
            </a:r>
            <a:r>
              <a:rPr lang="sr-Latn-RS" sz="2400" b="1" baseline="-25000" dirty="0"/>
              <a:t>е</a:t>
            </a:r>
            <a:endParaRPr lang="en-GB" sz="2400" dirty="0"/>
          </a:p>
          <a:p>
            <a:r>
              <a:rPr lang="ru-RU" sz="2400" dirty="0"/>
              <a:t>је вр</a:t>
            </a:r>
            <a:r>
              <a:rPr lang="sr-Latn-RS" sz="2400" dirty="0"/>
              <a:t>е</a:t>
            </a:r>
            <a:r>
              <a:rPr lang="ru-RU" sz="2400" dirty="0"/>
              <a:t>ме потребно да се активност радиофармака </a:t>
            </a:r>
            <a:r>
              <a:rPr lang="sr-Latn-RS" sz="2400" dirty="0"/>
              <a:t>у </a:t>
            </a:r>
            <a:r>
              <a:rPr lang="ru-RU" sz="2400" dirty="0"/>
              <a:t>пацијенту реду</a:t>
            </a:r>
            <a:r>
              <a:rPr lang="sr-Latn-RS" sz="2400" dirty="0"/>
              <a:t>кује </a:t>
            </a:r>
            <a:r>
              <a:rPr lang="ru-RU" sz="2400" dirty="0"/>
              <a:t>на половину због </a:t>
            </a:r>
            <a:r>
              <a:rPr lang="sr-Latn-RS" sz="2400" dirty="0"/>
              <a:t>физичког </a:t>
            </a:r>
            <a:r>
              <a:rPr lang="ru-RU" sz="2400" dirty="0"/>
              <a:t>распада и биолошког излучивања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60735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WordArt 5"/>
          <p:cNvSpPr>
            <a:spLocks noChangeArrowheads="1" noChangeShapeType="1" noTextEdit="1"/>
          </p:cNvSpPr>
          <p:nvPr/>
        </p:nvSpPr>
        <p:spPr bwMode="auto">
          <a:xfrm>
            <a:off x="3482290" y="178584"/>
            <a:ext cx="5286339" cy="5577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Јединице радиоактивности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1053992" y="4449908"/>
            <a:ext cx="8359017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дијагностичкој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опсегу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(37 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kBq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37 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MBq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1033464" y="5401927"/>
            <a:ext cx="8379544" cy="8302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терапијској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7.4 GBq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3058986" y="1357581"/>
            <a:ext cx="73630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err="1"/>
              <a:t>1Bq</a:t>
            </a:r>
            <a:r>
              <a:rPr lang="en-GB" sz="3200" dirty="0"/>
              <a:t> (</a:t>
            </a:r>
            <a:r>
              <a:rPr lang="sr-Cyrl-RS" sz="3200" dirty="0"/>
              <a:t>Бекерел)</a:t>
            </a:r>
            <a:r>
              <a:rPr lang="en-GB" sz="3200" dirty="0"/>
              <a:t>=1 </a:t>
            </a:r>
            <a:r>
              <a:rPr lang="sr-Cyrl-RS" sz="3200" dirty="0"/>
              <a:t>распад у секунди</a:t>
            </a:r>
          </a:p>
          <a:p>
            <a:r>
              <a:rPr lang="en-GB" sz="3200" dirty="0"/>
              <a:t>kilo, mega, </a:t>
            </a:r>
            <a:r>
              <a:rPr lang="en-GB" sz="3200" dirty="0" err="1"/>
              <a:t>giga</a:t>
            </a:r>
            <a:r>
              <a:rPr lang="en-GB" sz="3200" dirty="0"/>
              <a:t>, </a:t>
            </a:r>
            <a:r>
              <a:rPr lang="en-GB" sz="3200" dirty="0" err="1"/>
              <a:t>tera</a:t>
            </a:r>
            <a:r>
              <a:rPr lang="en-GB" sz="3200" dirty="0"/>
              <a:t>....</a:t>
            </a:r>
          </a:p>
          <a:p>
            <a:endParaRPr lang="en-GB" sz="3200" dirty="0"/>
          </a:p>
          <a:p>
            <a:r>
              <a:rPr lang="en-GB" sz="3200" dirty="0" err="1"/>
              <a:t>1Ci</a:t>
            </a:r>
            <a:r>
              <a:rPr lang="sr-Cyrl-RS" sz="3200" dirty="0"/>
              <a:t> (Кири)</a:t>
            </a:r>
            <a:r>
              <a:rPr lang="en-GB" sz="3200" dirty="0"/>
              <a:t>=</a:t>
            </a:r>
            <a:r>
              <a:rPr lang="en-GB" sz="3200" dirty="0" err="1"/>
              <a:t>3.7x10</a:t>
            </a:r>
            <a:r>
              <a:rPr lang="en-GB" sz="3200" baseline="30000" dirty="0" err="1"/>
              <a:t>10</a:t>
            </a:r>
            <a:r>
              <a:rPr lang="en-GB" sz="3200" dirty="0"/>
              <a:t> </a:t>
            </a:r>
            <a:r>
              <a:rPr lang="en-GB" sz="3200" dirty="0" err="1"/>
              <a:t>Bq</a:t>
            </a:r>
            <a:endParaRPr lang="en-GB" sz="3200" dirty="0"/>
          </a:p>
          <a:p>
            <a:r>
              <a:rPr lang="en-GB" sz="3200" dirty="0" err="1"/>
              <a:t>mili</a:t>
            </a:r>
            <a:r>
              <a:rPr lang="en-GB" sz="3200" dirty="0"/>
              <a:t>, </a:t>
            </a:r>
            <a:r>
              <a:rPr lang="en-GB" sz="3200" dirty="0" err="1"/>
              <a:t>mikro</a:t>
            </a:r>
            <a:r>
              <a:rPr lang="en-GB" sz="3200" dirty="0"/>
              <a:t>, </a:t>
            </a:r>
            <a:r>
              <a:rPr lang="en-GB" sz="3200" dirty="0" err="1"/>
              <a:t>nano</a:t>
            </a:r>
            <a:r>
              <a:rPr lang="en-GB" sz="3200" dirty="0"/>
              <a:t>, </a:t>
            </a:r>
            <a:r>
              <a:rPr lang="en-GB" sz="3200" dirty="0" err="1"/>
              <a:t>piko</a:t>
            </a:r>
            <a:endParaRPr lang="en-GB" sz="3200" dirty="0"/>
          </a:p>
        </p:txBody>
      </p:sp>
      <p:pic>
        <p:nvPicPr>
          <p:cNvPr id="6" name="Picture 2" descr="Henri Becque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525" y="1093394"/>
            <a:ext cx="1288611" cy="14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24" y="2757408"/>
            <a:ext cx="1288611" cy="15714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89709" y="928688"/>
            <a:ext cx="11076709" cy="55165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2400" dirty="0">
                <a:latin typeface="Arial Rounded MT Bold" pitchFamily="34" charset="0"/>
              </a:rPr>
              <a:t>сноп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фотона</a:t>
            </a:r>
            <a:r>
              <a:rPr lang="hr-HR" sz="2400" dirty="0">
                <a:latin typeface="Arial Rounded MT Bold" pitchFamily="34" charset="0"/>
              </a:rPr>
              <a:t>, </a:t>
            </a:r>
            <a:r>
              <a:rPr lang="sr-Cyrl-RS" sz="2400" dirty="0">
                <a:latin typeface="Arial Rounded MT Bold" pitchFamily="34" charset="0"/>
              </a:rPr>
              <a:t>основних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кванта</a:t>
            </a:r>
            <a:r>
              <a:rPr lang="hr-HR" sz="2400" dirty="0">
                <a:latin typeface="Arial Rounded MT Bold" pitchFamily="34" charset="0"/>
              </a:rPr>
              <a:t> (“</a:t>
            </a:r>
            <a:r>
              <a:rPr lang="sr-Cyrl-RS" sz="2400" dirty="0">
                <a:latin typeface="Arial Rounded MT Bold" pitchFamily="34" charset="0"/>
              </a:rPr>
              <a:t>пакетића</a:t>
            </a:r>
            <a:r>
              <a:rPr lang="hr-HR" sz="2400" dirty="0">
                <a:latin typeface="Arial Rounded MT Bold" pitchFamily="34" charset="0"/>
              </a:rPr>
              <a:t>”) </a:t>
            </a:r>
            <a:r>
              <a:rPr lang="sr-Cyrl-RS" sz="2400" dirty="0">
                <a:latin typeface="Arial Rounded MT Bold" pitchFamily="34" charset="0"/>
              </a:rPr>
              <a:t>енергије</a:t>
            </a:r>
            <a:endParaRPr lang="hr-HR" sz="2400" dirty="0">
              <a:latin typeface="Arial Rounded MT Bold" pitchFamily="34" charset="0"/>
            </a:endParaRPr>
          </a:p>
          <a:p>
            <a:pPr algn="just" eaLnBrk="1" hangingPunct="1">
              <a:defRPr/>
            </a:pPr>
            <a:r>
              <a:rPr lang="sr-Cyrl-RS" sz="2400" dirty="0">
                <a:latin typeface="Arial Rounded MT Bold" pitchFamily="34" charset="0"/>
              </a:rPr>
              <a:t>описује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се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фреквенцијом</a:t>
            </a:r>
            <a:r>
              <a:rPr lang="hr-HR" sz="2400" i="1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зрачења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или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таласном</a:t>
            </a:r>
            <a:r>
              <a:rPr lang="hr-HR" sz="2400" i="1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дужином</a:t>
            </a:r>
            <a:r>
              <a:rPr lang="hr-HR" sz="2400" i="1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зрачења</a:t>
            </a:r>
            <a:r>
              <a:rPr lang="hr-HR" sz="2400" dirty="0">
                <a:latin typeface="Arial Rounded MT Bold" pitchFamily="34" charset="0"/>
              </a:rPr>
              <a:t>. </a:t>
            </a:r>
            <a:r>
              <a:rPr lang="sr-Cyrl-RS" sz="2400" dirty="0">
                <a:latin typeface="Arial Rounded MT Bold" pitchFamily="34" charset="0"/>
              </a:rPr>
              <a:t>Изузетно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се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рендгенско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зрачење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описује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напоном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којим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је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постигнуто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то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зрачење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у</a:t>
            </a:r>
            <a:r>
              <a:rPr lang="hr-HR" sz="2400" dirty="0">
                <a:latin typeface="Arial Rounded MT Bold" pitchFamily="34" charset="0"/>
              </a:rPr>
              <a:t> </a:t>
            </a:r>
            <a:r>
              <a:rPr lang="sr-Cyrl-RS" sz="2400" i="1" dirty="0">
                <a:latin typeface="Arial Rounded MT Bold" pitchFamily="34" charset="0"/>
              </a:rPr>
              <a:t>киловолтима</a:t>
            </a:r>
            <a:r>
              <a:rPr lang="hr-HR" sz="2400" dirty="0">
                <a:latin typeface="Arial Rounded MT Bold" pitchFamily="34" charset="0"/>
              </a:rPr>
              <a:t> (</a:t>
            </a:r>
            <a:r>
              <a:rPr lang="en-US" sz="2400" dirty="0">
                <a:latin typeface="Arial Rounded MT Bold" pitchFamily="34" charset="0"/>
              </a:rPr>
              <a:t>kV</a:t>
            </a:r>
            <a:r>
              <a:rPr lang="hr-HR" sz="2400" dirty="0">
                <a:latin typeface="Arial Rounded MT Bold" pitchFamily="34" charset="0"/>
              </a:rPr>
              <a:t>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sr-Cyrl-RS" sz="2400" dirty="0">
                <a:latin typeface="Arial Rounded MT Bold" pitchFamily="34" charset="0"/>
              </a:rPr>
              <a:t>Врсте</a:t>
            </a:r>
            <a:r>
              <a:rPr lang="sr-Latn-RS" sz="2400" dirty="0">
                <a:latin typeface="Arial Rounded MT Bold" pitchFamily="34" charset="0"/>
              </a:rPr>
              <a:t> </a:t>
            </a:r>
            <a:r>
              <a:rPr lang="sr-Cyrl-RS" sz="2400" dirty="0">
                <a:latin typeface="Arial Rounded MT Bold" pitchFamily="34" charset="0"/>
              </a:rPr>
              <a:t>јонизујућег зрачења</a:t>
            </a:r>
            <a:r>
              <a:rPr lang="hr-HR" sz="2400" dirty="0">
                <a:latin typeface="Arial Rounded MT Bold" pitchFamily="34" charset="0"/>
              </a:rPr>
              <a:t>:</a:t>
            </a:r>
          </a:p>
          <a:p>
            <a:pPr algn="just">
              <a:spcBef>
                <a:spcPts val="600"/>
              </a:spcBef>
              <a:buNone/>
              <a:defRPr/>
            </a:pPr>
            <a:r>
              <a:rPr lang="hr-HR" sz="2400" dirty="0">
                <a:latin typeface="Arial Rounded MT Bold" pitchFamily="34" charset="0"/>
              </a:rPr>
              <a:t>- </a:t>
            </a:r>
            <a:r>
              <a:rPr lang="sr-Cyrl-RS" sz="2400" b="1" dirty="0">
                <a:latin typeface="Arial Rounded MT Bold" pitchFamily="34" charset="0"/>
              </a:rPr>
              <a:t>рендгенско</a:t>
            </a:r>
            <a:r>
              <a:rPr lang="hr-HR" sz="2400" b="1" dirty="0">
                <a:latin typeface="Arial Rounded MT Bold" pitchFamily="34" charset="0"/>
              </a:rPr>
              <a:t> </a:t>
            </a:r>
            <a:r>
              <a:rPr lang="sr-Cyrl-RS" sz="2400" b="1" dirty="0">
                <a:latin typeface="Arial Rounded MT Bold" pitchFamily="34" charset="0"/>
              </a:rPr>
              <a:t>„</a:t>
            </a:r>
            <a:r>
              <a:rPr lang="sr-Latn-RS" sz="2400" b="1" dirty="0">
                <a:latin typeface="Arial Rounded MT Bold" pitchFamily="34" charset="0"/>
              </a:rPr>
              <a:t>X</a:t>
            </a:r>
            <a:r>
              <a:rPr lang="sr-Cyrl-RS" sz="2400" b="1" dirty="0">
                <a:latin typeface="Arial Rounded MT Bold" pitchFamily="34" charset="0"/>
              </a:rPr>
              <a:t>“</a:t>
            </a:r>
            <a:r>
              <a:rPr lang="sr-Latn-RS" sz="2400" b="1" dirty="0">
                <a:latin typeface="Arial Rounded MT Bold" pitchFamily="34" charset="0"/>
              </a:rPr>
              <a:t> </a:t>
            </a:r>
            <a:r>
              <a:rPr lang="sr-Cyrl-RS" sz="2400" b="1" dirty="0">
                <a:latin typeface="Arial Rounded MT Bold" pitchFamily="34" charset="0"/>
              </a:rPr>
              <a:t>зрачење</a:t>
            </a:r>
            <a:r>
              <a:rPr lang="hr-HR" sz="2400" b="1" dirty="0">
                <a:latin typeface="Arial Rounded MT Bold" pitchFamily="34" charset="0"/>
              </a:rPr>
              <a:t> </a:t>
            </a:r>
            <a:r>
              <a:rPr lang="hr-HR" dirty="0">
                <a:latin typeface="Arial Rounded MT Bold" pitchFamily="34" charset="0"/>
              </a:rPr>
              <a:t>(W.</a:t>
            </a:r>
            <a:r>
              <a:rPr lang="en-US" dirty="0">
                <a:latin typeface="Arial Rounded MT Bold" pitchFamily="34" charset="0"/>
              </a:rPr>
              <a:t>C</a:t>
            </a:r>
            <a:r>
              <a:rPr lang="hr-HR" dirty="0">
                <a:latin typeface="Arial Rounded MT Bold" pitchFamily="34" charset="0"/>
              </a:rPr>
              <a:t>.</a:t>
            </a:r>
            <a:r>
              <a:rPr lang="en-US" dirty="0">
                <a:latin typeface="Arial Rounded MT Bold" pitchFamily="34" charset="0"/>
              </a:rPr>
              <a:t>R</a:t>
            </a:r>
            <a:r>
              <a:rPr lang="hr-HR" dirty="0">
                <a:latin typeface="Arial Rounded MT Bold" pitchFamily="34" charset="0"/>
              </a:rPr>
              <a:t>ö</a:t>
            </a:r>
            <a:r>
              <a:rPr lang="en-US" dirty="0" err="1">
                <a:latin typeface="Arial Rounded MT Bold" pitchFamily="34" charset="0"/>
              </a:rPr>
              <a:t>ntgen</a:t>
            </a:r>
            <a:r>
              <a:rPr lang="hr-HR" dirty="0">
                <a:latin typeface="Arial Rounded MT Bold" pitchFamily="34" charset="0"/>
              </a:rPr>
              <a:t>,</a:t>
            </a:r>
            <a:r>
              <a:rPr lang="hr-HR" dirty="0"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dirty="0">
                <a:latin typeface="Arial Rounded MT Bold" pitchFamily="34" charset="0"/>
                <a:cs typeface="Times New Roman" pitchFamily="18" charset="0"/>
              </a:rPr>
              <a:t>енгл</a:t>
            </a:r>
            <a:r>
              <a:rPr lang="hr-HR" dirty="0">
                <a:latin typeface="Arial Rounded MT Bold" pitchFamily="34" charset="0"/>
                <a:cs typeface="Times New Roman" pitchFamily="18" charset="0"/>
              </a:rPr>
              <a:t>. </a:t>
            </a:r>
            <a:r>
              <a:rPr lang="hr-HR" i="1" dirty="0">
                <a:latin typeface="Arial Rounded MT Bold" pitchFamily="34" charset="0"/>
                <a:cs typeface="Times New Roman" pitchFamily="18" charset="0"/>
              </a:rPr>
              <a:t>X-</a:t>
            </a:r>
            <a:r>
              <a:rPr lang="en-US" i="1" dirty="0" err="1">
                <a:latin typeface="Arial Rounded MT Bold" pitchFamily="34" charset="0"/>
                <a:cs typeface="Times New Roman" pitchFamily="18" charset="0"/>
              </a:rPr>
              <a:t>ra</a:t>
            </a:r>
            <a:r>
              <a:rPr lang="hr-HR" i="1" dirty="0">
                <a:latin typeface="Arial Rounded MT Bold" pitchFamily="34" charset="0"/>
                <a:cs typeface="Times New Roman" pitchFamily="18" charset="0"/>
              </a:rPr>
              <a:t>y</a:t>
            </a:r>
            <a:r>
              <a:rPr lang="en-US" i="1" dirty="0">
                <a:latin typeface="Arial Rounded MT Bold" pitchFamily="34" charset="0"/>
                <a:cs typeface="Times New Roman" pitchFamily="18" charset="0"/>
              </a:rPr>
              <a:t>s</a:t>
            </a:r>
            <a:r>
              <a:rPr lang="hr-HR" dirty="0">
                <a:latin typeface="Arial Rounded MT Bold" pitchFamily="34" charset="0"/>
                <a:cs typeface="Times New Roman" pitchFamily="18" charset="0"/>
              </a:rPr>
              <a:t>) </a:t>
            </a:r>
            <a:r>
              <a:rPr lang="hr-HR" sz="2400" b="1" dirty="0">
                <a:latin typeface="Arial Rounded MT Bold" pitchFamily="34" charset="0"/>
                <a:cs typeface="Times New Roman" pitchFamily="18" charset="0"/>
              </a:rPr>
              <a:t>	</a:t>
            </a:r>
            <a:endParaRPr lang="sr-Cyrl-RS" sz="2400" b="1" dirty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  <a:buNone/>
              <a:defRPr/>
            </a:pPr>
            <a:r>
              <a:rPr lang="hr-HR" sz="2400" b="1" dirty="0">
                <a:latin typeface="Arial Rounded MT Bold" pitchFamily="34" charset="0"/>
                <a:cs typeface="Times New Roman" pitchFamily="18" charset="0"/>
              </a:rPr>
              <a:t>- </a:t>
            </a:r>
            <a:r>
              <a:rPr lang="sr-Cyrl-RS" sz="2400" b="1" dirty="0">
                <a:latin typeface="Arial Rounded MT Bold" pitchFamily="34" charset="0"/>
              </a:rPr>
              <a:t>гама</a:t>
            </a:r>
            <a:r>
              <a:rPr lang="hr-HR" sz="2400" b="1" dirty="0">
                <a:latin typeface="Arial Rounded MT Bold" pitchFamily="34" charset="0"/>
              </a:rPr>
              <a:t> </a:t>
            </a:r>
            <a:r>
              <a:rPr lang="sr-Cyrl-RS" sz="2400" b="1" dirty="0">
                <a:latin typeface="Arial Rounded MT Bold" pitchFamily="34" charset="0"/>
              </a:rPr>
              <a:t>„</a:t>
            </a: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Cyrl-RS" sz="2400" b="1" dirty="0">
                <a:latin typeface="Arial Rounded MT Bold" pitchFamily="34" charset="0"/>
              </a:rPr>
              <a:t>“</a:t>
            </a:r>
            <a:r>
              <a:rPr lang="sr-Latn-RS" sz="2400" b="1" dirty="0">
                <a:latin typeface="Arial Rounded MT Bold" pitchFamily="34" charset="0"/>
              </a:rPr>
              <a:t> </a:t>
            </a:r>
            <a:r>
              <a:rPr lang="sr-Cyrl-RS" sz="2400" b="1" dirty="0">
                <a:latin typeface="Arial Rounded MT Bold" pitchFamily="34" charset="0"/>
              </a:rPr>
              <a:t>зрачење</a:t>
            </a:r>
            <a:endParaRPr lang="hr-HR" b="1" dirty="0">
              <a:latin typeface="Arial Rounded MT Bold" pitchFamily="34" charset="0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9168534" y="794963"/>
            <a:ext cx="14994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ahoma" pitchFamily="34" charset="0"/>
              </a:rPr>
              <a:t>E=h*v</a:t>
            </a:r>
          </a:p>
        </p:txBody>
      </p:sp>
      <p:sp>
        <p:nvSpPr>
          <p:cNvPr id="3" name="Rectangle 2"/>
          <p:cNvSpPr/>
          <p:nvPr/>
        </p:nvSpPr>
        <p:spPr>
          <a:xfrm>
            <a:off x="3726031" y="210189"/>
            <a:ext cx="52416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/>
              <a:t>Електромагнетна зрачења</a:t>
            </a:r>
          </a:p>
        </p:txBody>
      </p:sp>
      <p:pic>
        <p:nvPicPr>
          <p:cNvPr id="6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897" y="3688084"/>
            <a:ext cx="8076031" cy="316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0882" y="1052513"/>
            <a:ext cx="10806545" cy="538523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Честично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сноп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врло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брзих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субатомских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честица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група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енергијом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честица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електронволтима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Врсте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алфа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сноп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брзих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честица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језгра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атома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хелијума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два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протона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два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неутрона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бета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сноп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брзих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честица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електрона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електронско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сноп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брзих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електрона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природи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 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једнако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зрачењу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неутронско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сноп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брзих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неутрона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остало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протонско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деутеронско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тритонско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тешкојонско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зрачење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769978" y="177862"/>
            <a:ext cx="4784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>
                <a:latin typeface="Arial" panose="020B0604020202020204" pitchFamily="34" charset="0"/>
                <a:cs typeface="Arial" panose="020B0604020202020204" pitchFamily="34" charset="0"/>
              </a:rPr>
              <a:t>Корпускуларна зрачења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4" descr="{\displaystyle f=E/h}"/>
          <p:cNvSpPr>
            <a:spLocks noChangeAspect="1" noChangeArrowheads="1"/>
          </p:cNvSpPr>
          <p:nvPr/>
        </p:nvSpPr>
        <p:spPr bwMode="auto">
          <a:xfrm>
            <a:off x="2959100" y="5429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4819" name="AutoShape 5" descr="{\displaystyle \hbar =h/(2\pi )}"/>
          <p:cNvSpPr>
            <a:spLocks noChangeAspect="1" noChangeArrowheads="1"/>
          </p:cNvSpPr>
          <p:nvPr/>
        </p:nvSpPr>
        <p:spPr bwMode="auto">
          <a:xfrm>
            <a:off x="17829213" y="8175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4820" name="AutoShape 6" descr="{\displaystyle E=\hbar \omega }"/>
          <p:cNvSpPr>
            <a:spLocks noChangeAspect="1" noChangeArrowheads="1"/>
          </p:cNvSpPr>
          <p:nvPr/>
        </p:nvSpPr>
        <p:spPr bwMode="auto">
          <a:xfrm>
            <a:off x="2959100" y="11064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4821" name="AutoShape 7" descr="{\displaystyle \mathbf {L} =n\cdot \hbar =n\cdot {h \over 2\pi }}"/>
          <p:cNvSpPr>
            <a:spLocks noChangeAspect="1" noChangeArrowheads="1"/>
          </p:cNvSpPr>
          <p:nvPr/>
        </p:nvSpPr>
        <p:spPr bwMode="auto">
          <a:xfrm>
            <a:off x="6848475" y="2202222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838" y="1473601"/>
            <a:ext cx="4512945" cy="244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Title 5"/>
          <p:cNvSpPr>
            <a:spLocks noGrp="1"/>
          </p:cNvSpPr>
          <p:nvPr>
            <p:ph type="title" sz="quarter"/>
          </p:nvPr>
        </p:nvSpPr>
        <p:spPr>
          <a:xfrm>
            <a:off x="1958975" y="239714"/>
            <a:ext cx="8229600" cy="739775"/>
          </a:xfrm>
        </p:spPr>
        <p:txBody>
          <a:bodyPr/>
          <a:lstStyle/>
          <a:p>
            <a:pPr algn="ctr" eaLnBrk="1" hangingPunct="1"/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Грађа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атома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175000" y="2579688"/>
          <a:ext cx="254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0" name="Equation" r:id="rId4" imgW="253800" imgH="228600" progId="">
                  <p:embed/>
                </p:oleObj>
              </mc:Choice>
              <mc:Fallback>
                <p:oleObj name="Equation" r:id="rId4" imgW="253800" imgH="228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00" y="2579688"/>
                        <a:ext cx="254000" cy="228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757988" y="1937111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6831013" y="1937111"/>
            <a:ext cx="144462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6831013" y="1868847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6757988" y="1800586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6686551" y="1868847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6613526" y="2003786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6542088" y="2003786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6831013" y="2003786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542088" y="1868847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6613526" y="1800586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686551" y="2072047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 flipV="1">
            <a:off x="8379619" y="1914886"/>
            <a:ext cx="144462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3" name="Oval 15"/>
          <p:cNvSpPr>
            <a:spLocks noChangeArrowheads="1"/>
          </p:cNvSpPr>
          <p:nvPr/>
        </p:nvSpPr>
        <p:spPr bwMode="auto">
          <a:xfrm flipV="1">
            <a:off x="8452644" y="1914886"/>
            <a:ext cx="144462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 flipV="1">
            <a:off x="8452644" y="1846622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" name="Oval 17"/>
          <p:cNvSpPr>
            <a:spLocks noChangeArrowheads="1"/>
          </p:cNvSpPr>
          <p:nvPr/>
        </p:nvSpPr>
        <p:spPr bwMode="auto">
          <a:xfrm flipV="1">
            <a:off x="8379619" y="1778361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6" name="Oval 18"/>
          <p:cNvSpPr>
            <a:spLocks noChangeArrowheads="1"/>
          </p:cNvSpPr>
          <p:nvPr/>
        </p:nvSpPr>
        <p:spPr bwMode="auto">
          <a:xfrm flipV="1">
            <a:off x="8306594" y="1846622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 flipV="1">
            <a:off x="8235157" y="1981561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" name="Oval 20"/>
          <p:cNvSpPr>
            <a:spLocks noChangeArrowheads="1"/>
          </p:cNvSpPr>
          <p:nvPr/>
        </p:nvSpPr>
        <p:spPr bwMode="auto">
          <a:xfrm flipV="1">
            <a:off x="8162132" y="1981561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9" name="Oval 21"/>
          <p:cNvSpPr>
            <a:spLocks noChangeArrowheads="1"/>
          </p:cNvSpPr>
          <p:nvPr/>
        </p:nvSpPr>
        <p:spPr bwMode="auto">
          <a:xfrm flipV="1">
            <a:off x="8452644" y="1981561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Oval 22"/>
          <p:cNvSpPr>
            <a:spLocks noChangeArrowheads="1"/>
          </p:cNvSpPr>
          <p:nvPr/>
        </p:nvSpPr>
        <p:spPr bwMode="auto">
          <a:xfrm flipV="1">
            <a:off x="8162132" y="1846622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" name="Oval 23"/>
          <p:cNvSpPr>
            <a:spLocks noChangeArrowheads="1"/>
          </p:cNvSpPr>
          <p:nvPr/>
        </p:nvSpPr>
        <p:spPr bwMode="auto">
          <a:xfrm flipV="1">
            <a:off x="8235157" y="1778361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2" name="Oval 24"/>
          <p:cNvSpPr>
            <a:spLocks noChangeArrowheads="1"/>
          </p:cNvSpPr>
          <p:nvPr/>
        </p:nvSpPr>
        <p:spPr bwMode="auto">
          <a:xfrm flipV="1">
            <a:off x="8306594" y="2049822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3" name="Oval 25"/>
          <p:cNvSpPr>
            <a:spLocks noChangeArrowheads="1"/>
          </p:cNvSpPr>
          <p:nvPr/>
        </p:nvSpPr>
        <p:spPr bwMode="auto">
          <a:xfrm>
            <a:off x="9918699" y="1885635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4" name="Oval 26"/>
          <p:cNvSpPr>
            <a:spLocks noChangeArrowheads="1"/>
          </p:cNvSpPr>
          <p:nvPr/>
        </p:nvSpPr>
        <p:spPr bwMode="auto">
          <a:xfrm>
            <a:off x="9991725" y="1885635"/>
            <a:ext cx="144463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5" name="Oval 27"/>
          <p:cNvSpPr>
            <a:spLocks noChangeArrowheads="1"/>
          </p:cNvSpPr>
          <p:nvPr/>
        </p:nvSpPr>
        <p:spPr bwMode="auto">
          <a:xfrm>
            <a:off x="9991725" y="1817371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6" name="Oval 28"/>
          <p:cNvSpPr>
            <a:spLocks noChangeArrowheads="1"/>
          </p:cNvSpPr>
          <p:nvPr/>
        </p:nvSpPr>
        <p:spPr bwMode="auto">
          <a:xfrm>
            <a:off x="9918699" y="1749110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7" name="Oval 29"/>
          <p:cNvSpPr>
            <a:spLocks noChangeArrowheads="1"/>
          </p:cNvSpPr>
          <p:nvPr/>
        </p:nvSpPr>
        <p:spPr bwMode="auto">
          <a:xfrm>
            <a:off x="9847262" y="1817371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8" name="Oval 30"/>
          <p:cNvSpPr>
            <a:spLocks noChangeArrowheads="1"/>
          </p:cNvSpPr>
          <p:nvPr/>
        </p:nvSpPr>
        <p:spPr bwMode="auto">
          <a:xfrm>
            <a:off x="9774237" y="1952310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9" name="Oval 31"/>
          <p:cNvSpPr>
            <a:spLocks noChangeArrowheads="1"/>
          </p:cNvSpPr>
          <p:nvPr/>
        </p:nvSpPr>
        <p:spPr bwMode="auto">
          <a:xfrm>
            <a:off x="9701212" y="1952310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9991725" y="1952310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9701212" y="1817371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2" name="Oval 34"/>
          <p:cNvSpPr>
            <a:spLocks noChangeArrowheads="1"/>
          </p:cNvSpPr>
          <p:nvPr/>
        </p:nvSpPr>
        <p:spPr bwMode="auto">
          <a:xfrm>
            <a:off x="9774237" y="1749110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3" name="Oval 35"/>
          <p:cNvSpPr>
            <a:spLocks noChangeArrowheads="1"/>
          </p:cNvSpPr>
          <p:nvPr/>
        </p:nvSpPr>
        <p:spPr bwMode="auto">
          <a:xfrm>
            <a:off x="9847262" y="2020571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4" name="Oval 36"/>
          <p:cNvSpPr>
            <a:spLocks noChangeArrowheads="1"/>
          </p:cNvSpPr>
          <p:nvPr/>
        </p:nvSpPr>
        <p:spPr bwMode="auto">
          <a:xfrm>
            <a:off x="9847262" y="1885635"/>
            <a:ext cx="144462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5" name="Oval 37"/>
          <p:cNvSpPr>
            <a:spLocks noChangeArrowheads="1"/>
          </p:cNvSpPr>
          <p:nvPr/>
        </p:nvSpPr>
        <p:spPr bwMode="auto">
          <a:xfrm>
            <a:off x="9918699" y="1885635"/>
            <a:ext cx="146050" cy="134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6" name="Oval 38"/>
          <p:cNvSpPr>
            <a:spLocks noChangeArrowheads="1"/>
          </p:cNvSpPr>
          <p:nvPr/>
        </p:nvSpPr>
        <p:spPr bwMode="auto">
          <a:xfrm>
            <a:off x="9918699" y="1817371"/>
            <a:ext cx="146050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7" name="Oval 39"/>
          <p:cNvSpPr>
            <a:spLocks noChangeArrowheads="1"/>
          </p:cNvSpPr>
          <p:nvPr/>
        </p:nvSpPr>
        <p:spPr bwMode="auto">
          <a:xfrm>
            <a:off x="9847262" y="1749110"/>
            <a:ext cx="144462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8" name="Oval 40"/>
          <p:cNvSpPr>
            <a:spLocks noChangeArrowheads="1"/>
          </p:cNvSpPr>
          <p:nvPr/>
        </p:nvSpPr>
        <p:spPr bwMode="auto">
          <a:xfrm>
            <a:off x="9774237" y="1817371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" name="Oval 41"/>
          <p:cNvSpPr>
            <a:spLocks noChangeArrowheads="1"/>
          </p:cNvSpPr>
          <p:nvPr/>
        </p:nvSpPr>
        <p:spPr bwMode="auto">
          <a:xfrm>
            <a:off x="9701212" y="1952310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0" name="Oval 42"/>
          <p:cNvSpPr>
            <a:spLocks noChangeArrowheads="1"/>
          </p:cNvSpPr>
          <p:nvPr/>
        </p:nvSpPr>
        <p:spPr bwMode="auto">
          <a:xfrm>
            <a:off x="9629775" y="1952310"/>
            <a:ext cx="144463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1" name="Oval 43"/>
          <p:cNvSpPr>
            <a:spLocks noChangeArrowheads="1"/>
          </p:cNvSpPr>
          <p:nvPr/>
        </p:nvSpPr>
        <p:spPr bwMode="auto">
          <a:xfrm>
            <a:off x="9918699" y="1952310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2" name="Oval 44"/>
          <p:cNvSpPr>
            <a:spLocks noChangeArrowheads="1"/>
          </p:cNvSpPr>
          <p:nvPr/>
        </p:nvSpPr>
        <p:spPr bwMode="auto">
          <a:xfrm>
            <a:off x="9629775" y="1817371"/>
            <a:ext cx="144463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3" name="Oval 45"/>
          <p:cNvSpPr>
            <a:spLocks noChangeArrowheads="1"/>
          </p:cNvSpPr>
          <p:nvPr/>
        </p:nvSpPr>
        <p:spPr bwMode="auto">
          <a:xfrm>
            <a:off x="9701212" y="1749110"/>
            <a:ext cx="146050" cy="136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4" name="Oval 46"/>
          <p:cNvSpPr>
            <a:spLocks noChangeArrowheads="1"/>
          </p:cNvSpPr>
          <p:nvPr/>
        </p:nvSpPr>
        <p:spPr bwMode="auto">
          <a:xfrm>
            <a:off x="9774237" y="2020571"/>
            <a:ext cx="144462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5" name="Text Box 47"/>
          <p:cNvSpPr txBox="1">
            <a:spLocks noChangeArrowheads="1"/>
          </p:cNvSpPr>
          <p:nvPr/>
        </p:nvSpPr>
        <p:spPr bwMode="auto">
          <a:xfrm>
            <a:off x="7048501" y="1529441"/>
            <a:ext cx="5794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5400" b="1" dirty="0"/>
              <a:t>+</a:t>
            </a:r>
          </a:p>
        </p:txBody>
      </p:sp>
      <p:sp>
        <p:nvSpPr>
          <p:cNvPr id="56" name="Text Box 48"/>
          <p:cNvSpPr txBox="1">
            <a:spLocks noChangeArrowheads="1"/>
          </p:cNvSpPr>
          <p:nvPr/>
        </p:nvSpPr>
        <p:spPr bwMode="auto">
          <a:xfrm>
            <a:off x="8644730" y="1504993"/>
            <a:ext cx="5540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5400" b="1" dirty="0"/>
              <a:t>=</a:t>
            </a:r>
          </a:p>
        </p:txBody>
      </p:sp>
      <p:sp>
        <p:nvSpPr>
          <p:cNvPr id="57" name="Text Box 49"/>
          <p:cNvSpPr txBox="1">
            <a:spLocks noChangeArrowheads="1"/>
          </p:cNvSpPr>
          <p:nvPr/>
        </p:nvSpPr>
        <p:spPr bwMode="auto">
          <a:xfrm>
            <a:off x="6003925" y="1640248"/>
            <a:ext cx="579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4000" b="1" dirty="0"/>
              <a:t>Z</a:t>
            </a:r>
            <a:r>
              <a:rPr lang="en-US" altLang="en-US" sz="3200" b="1" dirty="0"/>
              <a:t> </a:t>
            </a:r>
            <a:endParaRPr lang="en-US" altLang="en-US" sz="2000" b="1" dirty="0"/>
          </a:p>
        </p:txBody>
      </p:sp>
      <p:sp>
        <p:nvSpPr>
          <p:cNvPr id="58" name="Text Box 52"/>
          <p:cNvSpPr txBox="1">
            <a:spLocks noChangeArrowheads="1"/>
          </p:cNvSpPr>
          <p:nvPr/>
        </p:nvSpPr>
        <p:spPr bwMode="auto">
          <a:xfrm>
            <a:off x="7603331" y="1640248"/>
            <a:ext cx="522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4000" b="1"/>
              <a:t>N</a:t>
            </a:r>
          </a:p>
        </p:txBody>
      </p:sp>
      <p:sp>
        <p:nvSpPr>
          <p:cNvPr id="59" name="Text Box 53"/>
          <p:cNvSpPr txBox="1">
            <a:spLocks noChangeArrowheads="1"/>
          </p:cNvSpPr>
          <p:nvPr/>
        </p:nvSpPr>
        <p:spPr bwMode="auto">
          <a:xfrm>
            <a:off x="7808437" y="235303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b="1"/>
          </a:p>
        </p:txBody>
      </p:sp>
      <p:sp>
        <p:nvSpPr>
          <p:cNvPr id="60" name="Text Box 54"/>
          <p:cNvSpPr txBox="1">
            <a:spLocks noChangeArrowheads="1"/>
          </p:cNvSpPr>
          <p:nvPr/>
        </p:nvSpPr>
        <p:spPr bwMode="auto">
          <a:xfrm>
            <a:off x="7326789" y="2277230"/>
            <a:ext cx="2181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600" b="1" dirty="0" err="1"/>
              <a:t>Бр</a:t>
            </a:r>
            <a:r>
              <a:rPr lang="sr-Latn-CS" altLang="en-US" sz="1600" b="1" dirty="0"/>
              <a:t> </a:t>
            </a:r>
            <a:r>
              <a:rPr lang="en-US" altLang="en-US" sz="1600" b="1" dirty="0" err="1"/>
              <a:t>неутрона</a:t>
            </a:r>
            <a:endParaRPr lang="en-US" altLang="en-US" sz="1600" b="1" dirty="0"/>
          </a:p>
        </p:txBody>
      </p:sp>
      <p:sp>
        <p:nvSpPr>
          <p:cNvPr id="61" name="Text Box 55"/>
          <p:cNvSpPr txBox="1">
            <a:spLocks noChangeArrowheads="1"/>
          </p:cNvSpPr>
          <p:nvPr/>
        </p:nvSpPr>
        <p:spPr bwMode="auto">
          <a:xfrm>
            <a:off x="9142413" y="1653860"/>
            <a:ext cx="523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4000" b="1"/>
              <a:t>A</a:t>
            </a:r>
          </a:p>
        </p:txBody>
      </p:sp>
      <p:sp>
        <p:nvSpPr>
          <p:cNvPr id="62" name="Text Box 56"/>
          <p:cNvSpPr txBox="1">
            <a:spLocks noChangeArrowheads="1"/>
          </p:cNvSpPr>
          <p:nvPr/>
        </p:nvSpPr>
        <p:spPr bwMode="auto">
          <a:xfrm>
            <a:off x="9088912" y="2264455"/>
            <a:ext cx="18764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600" b="1" dirty="0" err="1"/>
              <a:t>Бр</a:t>
            </a:r>
            <a:r>
              <a:rPr lang="sr-Cyrl-RS" altLang="en-US" sz="1600" b="1" dirty="0"/>
              <a:t> </a:t>
            </a:r>
            <a:r>
              <a:rPr lang="en-US" altLang="en-US" sz="1600" b="1" dirty="0" err="1"/>
              <a:t>нуклеона</a:t>
            </a:r>
            <a:endParaRPr lang="en-US" altLang="en-US" sz="1600" b="1" dirty="0"/>
          </a:p>
        </p:txBody>
      </p:sp>
      <p:sp>
        <p:nvSpPr>
          <p:cNvPr id="63" name="Text Box 51"/>
          <p:cNvSpPr txBox="1">
            <a:spLocks noChangeArrowheads="1"/>
          </p:cNvSpPr>
          <p:nvPr/>
        </p:nvSpPr>
        <p:spPr bwMode="auto">
          <a:xfrm>
            <a:off x="7057074" y="2803688"/>
            <a:ext cx="17555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 dirty="0" err="1"/>
              <a:t>Масени</a:t>
            </a:r>
            <a:r>
              <a:rPr lang="en-US" altLang="en-US" sz="2000" b="1" dirty="0"/>
              <a:t> </a:t>
            </a:r>
            <a:r>
              <a:rPr lang="en-US" altLang="en-US" sz="2000" b="1" dirty="0" err="1"/>
              <a:t>број</a:t>
            </a:r>
            <a:endParaRPr lang="en-US" altLang="en-US" sz="2000" b="1" dirty="0"/>
          </a:p>
        </p:txBody>
      </p:sp>
      <p:sp>
        <p:nvSpPr>
          <p:cNvPr id="64" name="Text Box 51"/>
          <p:cNvSpPr txBox="1">
            <a:spLocks noChangeArrowheads="1"/>
          </p:cNvSpPr>
          <p:nvPr/>
        </p:nvSpPr>
        <p:spPr bwMode="auto">
          <a:xfrm>
            <a:off x="7048500" y="3472151"/>
            <a:ext cx="1870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 dirty="0" err="1"/>
              <a:t>Атомски</a:t>
            </a:r>
            <a:r>
              <a:rPr lang="en-US" altLang="en-US" sz="2000" b="1" dirty="0"/>
              <a:t> </a:t>
            </a:r>
            <a:r>
              <a:rPr lang="en-US" altLang="en-US" sz="2000" b="1" dirty="0" err="1"/>
              <a:t>број</a:t>
            </a:r>
            <a:endParaRPr lang="en-US" altLang="en-US" sz="2000" b="1" dirty="0"/>
          </a:p>
        </p:txBody>
      </p:sp>
      <p:sp>
        <p:nvSpPr>
          <p:cNvPr id="65" name="Text Box 50"/>
          <p:cNvSpPr txBox="1">
            <a:spLocks noChangeArrowheads="1"/>
          </p:cNvSpPr>
          <p:nvPr/>
        </p:nvSpPr>
        <p:spPr bwMode="auto">
          <a:xfrm>
            <a:off x="5853431" y="2283184"/>
            <a:ext cx="163226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600" b="1" dirty="0" err="1"/>
              <a:t>Бр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протона</a:t>
            </a:r>
            <a:endParaRPr lang="en-US" altLang="en-US" sz="1600" b="1" dirty="0"/>
          </a:p>
        </p:txBody>
      </p:sp>
      <p:sp>
        <p:nvSpPr>
          <p:cNvPr id="2" name="Rectangle 1"/>
          <p:cNvSpPr/>
          <p:nvPr/>
        </p:nvSpPr>
        <p:spPr>
          <a:xfrm>
            <a:off x="727364" y="4200526"/>
            <a:ext cx="1058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2400" dirty="0" err="1"/>
              <a:t>Атом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може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бити</a:t>
            </a:r>
            <a:r>
              <a:rPr lang="vi-VN" altLang="en-US" sz="2400" dirty="0"/>
              <a:t> </a:t>
            </a:r>
            <a:r>
              <a:rPr lang="en-US" altLang="en-US" sz="2400" dirty="0"/>
              <a:t>у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два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енергетска</a:t>
            </a:r>
            <a:r>
              <a:rPr lang="vi-VN" altLang="en-US" sz="2400" dirty="0"/>
              <a:t> </a:t>
            </a:r>
            <a:r>
              <a:rPr lang="en-US" altLang="en-US" sz="2400" dirty="0" err="1"/>
              <a:t>стања</a:t>
            </a:r>
            <a:r>
              <a:rPr lang="vi-VN" altLang="en-US" sz="2400" dirty="0"/>
              <a:t>: </a:t>
            </a:r>
            <a:r>
              <a:rPr lang="en-US" altLang="en-US" sz="2400" dirty="0" err="1"/>
              <a:t>основно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атомско</a:t>
            </a:r>
            <a:r>
              <a:rPr lang="vi-VN" altLang="en-US" sz="2400" dirty="0"/>
              <a:t> </a:t>
            </a:r>
            <a:r>
              <a:rPr lang="en-US" altLang="en-US" sz="2400" dirty="0" err="1"/>
              <a:t>стање</a:t>
            </a:r>
            <a:r>
              <a:rPr lang="vi-VN" altLang="en-US" sz="2400" dirty="0"/>
              <a:t> </a:t>
            </a:r>
            <a:r>
              <a:rPr lang="en-US" altLang="en-US" sz="2400" dirty="0"/>
              <a:t>и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побуђено</a:t>
            </a:r>
            <a:r>
              <a:rPr lang="vi-VN" altLang="en-US" sz="2400" dirty="0"/>
              <a:t> (</a:t>
            </a:r>
            <a:r>
              <a:rPr lang="en-US" altLang="en-US" sz="2400" dirty="0" err="1"/>
              <a:t>есцитовано</a:t>
            </a:r>
            <a:r>
              <a:rPr lang="vi-VN" altLang="en-US" sz="2400" dirty="0"/>
              <a:t>) </a:t>
            </a:r>
            <a:r>
              <a:rPr lang="en-US" altLang="en-US" sz="2400" dirty="0" err="1"/>
              <a:t>стање</a:t>
            </a:r>
            <a:r>
              <a:rPr lang="vi-VN" altLang="en-US" sz="2400" dirty="0"/>
              <a:t>. </a:t>
            </a:r>
            <a:r>
              <a:rPr lang="en-US" altLang="en-US" sz="2400" dirty="0"/>
              <a:t>У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основном</a:t>
            </a:r>
            <a:r>
              <a:rPr lang="vi-VN" altLang="en-US" sz="2400" dirty="0"/>
              <a:t> </a:t>
            </a:r>
            <a:r>
              <a:rPr lang="en-US" altLang="en-US" sz="2400" dirty="0" err="1"/>
              <a:t>стању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када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атом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прими</a:t>
            </a:r>
            <a:r>
              <a:rPr lang="vi-VN" altLang="en-US" sz="2400" dirty="0"/>
              <a:t> </a:t>
            </a:r>
            <a:r>
              <a:rPr lang="en-US" altLang="en-US" sz="2400" dirty="0"/>
              <a:t>Е</a:t>
            </a:r>
            <a:r>
              <a:rPr lang="vi-VN" altLang="en-US" sz="2400" dirty="0"/>
              <a:t> (</a:t>
            </a:r>
            <a:r>
              <a:rPr lang="en-US" altLang="en-US" sz="2400" dirty="0" err="1"/>
              <a:t>енергију</a:t>
            </a:r>
            <a:r>
              <a:rPr lang="vi-VN" altLang="en-US" sz="2400" dirty="0"/>
              <a:t>) </a:t>
            </a:r>
            <a:r>
              <a:rPr lang="en-US" altLang="en-US" sz="2400" dirty="0" err="1"/>
              <a:t>прелази</a:t>
            </a:r>
            <a:r>
              <a:rPr lang="vi-VN" altLang="en-US" sz="2400" dirty="0"/>
              <a:t> </a:t>
            </a:r>
            <a:r>
              <a:rPr lang="en-US" altLang="en-US" sz="2400" dirty="0"/>
              <a:t>у</a:t>
            </a:r>
            <a:r>
              <a:rPr lang="vi-VN" altLang="en-US" sz="2400" dirty="0"/>
              <a:t> </a:t>
            </a:r>
            <a:r>
              <a:rPr lang="en-US" altLang="en-US" sz="2400" dirty="0" err="1"/>
              <a:t>побуђено</a:t>
            </a:r>
            <a:r>
              <a:rPr lang="vi-VN" altLang="en-US" sz="2400" dirty="0"/>
              <a:t> </a:t>
            </a:r>
            <a:r>
              <a:rPr lang="en-US" altLang="en-US" sz="2400" dirty="0" err="1"/>
              <a:t>стање</a:t>
            </a:r>
            <a:r>
              <a:rPr lang="vi-VN" altLang="en-US" sz="2400" dirty="0"/>
              <a:t>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200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83"/>
    </mc:Choice>
    <mc:Fallback xmlns="">
      <p:transition spd="slow" advTm="7038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831273" y="500064"/>
            <a:ext cx="10671463" cy="56938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sr-Cyrl-R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r>
              <a:rPr lang="sr-Latn-C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Атомско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језгро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егзактним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саставом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0" hangingPunct="0">
              <a:defRPr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Радионуклид</a:t>
            </a:r>
            <a:r>
              <a:rPr lang="sr-Latn-C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Нестабилни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endParaRPr lang="sr-Latn-C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Изотопи</a:t>
            </a:r>
            <a:r>
              <a:rPr lang="sr-Latn-C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eaLnBrk="0" hangingPunct="0">
              <a:defRPr/>
            </a:pPr>
            <a:endParaRPr lang="sr-Latn-C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Изобари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eaLnBrk="0" hangingPunct="0">
              <a:defRPr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Изомери</a:t>
            </a:r>
            <a:r>
              <a:rPr lang="sr-Latn-C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протона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неутрона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енергетска</a:t>
            </a:r>
            <a:r>
              <a:rPr lang="sr-Latn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стања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099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Periodic table of the 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3782" y="239714"/>
            <a:ext cx="9964882" cy="661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7"/>
          <p:cNvSpPr>
            <a:spLocks noChangeArrowheads="1"/>
          </p:cNvSpPr>
          <p:nvPr/>
        </p:nvSpPr>
        <p:spPr bwMode="auto">
          <a:xfrm>
            <a:off x="5303838" y="2997201"/>
            <a:ext cx="431800" cy="360363"/>
          </a:xfrm>
          <a:prstGeom prst="rect">
            <a:avLst/>
          </a:prstGeom>
          <a:solidFill>
            <a:srgbClr val="FF0000">
              <a:alpha val="3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88" name="Rectangle 10"/>
          <p:cNvSpPr>
            <a:spLocks noChangeArrowheads="1"/>
          </p:cNvSpPr>
          <p:nvPr/>
        </p:nvSpPr>
        <p:spPr bwMode="auto">
          <a:xfrm>
            <a:off x="5303838" y="4508501"/>
            <a:ext cx="431800" cy="360363"/>
          </a:xfrm>
          <a:prstGeom prst="rect">
            <a:avLst/>
          </a:prstGeom>
          <a:solidFill>
            <a:srgbClr val="FF0000">
              <a:alpha val="3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8731" y="335340"/>
            <a:ext cx="114772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 smtClean="0"/>
              <a:t>Атом</a:t>
            </a:r>
            <a:r>
              <a:rPr lang="vi-VN" sz="2000" dirty="0" smtClean="0"/>
              <a:t> </a:t>
            </a:r>
            <a:r>
              <a:rPr lang="sr-Cyrl-RS" sz="2000" dirty="0" smtClean="0"/>
              <a:t>може</a:t>
            </a:r>
            <a:r>
              <a:rPr lang="vi-VN" sz="2000" dirty="0" smtClean="0"/>
              <a:t> </a:t>
            </a:r>
            <a:r>
              <a:rPr lang="sr-Cyrl-RS" sz="2000" dirty="0" smtClean="0"/>
              <a:t>бити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два</a:t>
            </a:r>
            <a:r>
              <a:rPr lang="vi-VN" sz="2000" dirty="0" smtClean="0"/>
              <a:t> </a:t>
            </a:r>
            <a:r>
              <a:rPr lang="sr-Cyrl-RS" sz="2000" dirty="0" smtClean="0"/>
              <a:t>енергетска</a:t>
            </a:r>
            <a:r>
              <a:rPr lang="vi-VN" sz="2000" dirty="0" smtClean="0"/>
              <a:t> </a:t>
            </a:r>
            <a:r>
              <a:rPr lang="sr-Cyrl-RS" sz="2000" dirty="0" smtClean="0"/>
              <a:t>стања</a:t>
            </a:r>
            <a:r>
              <a:rPr lang="vi-VN" sz="2000" dirty="0" smtClean="0"/>
              <a:t>: </a:t>
            </a:r>
            <a:r>
              <a:rPr lang="sr-Cyrl-RS" sz="2000" dirty="0" smtClean="0"/>
              <a:t>основно</a:t>
            </a:r>
            <a:r>
              <a:rPr lang="vi-VN" sz="2000" dirty="0" smtClean="0"/>
              <a:t> </a:t>
            </a:r>
            <a:r>
              <a:rPr lang="sr-Cyrl-RS" sz="2000" dirty="0" smtClean="0"/>
              <a:t>атомско</a:t>
            </a:r>
            <a:r>
              <a:rPr lang="vi-VN" sz="2000" dirty="0" smtClean="0"/>
              <a:t> </a:t>
            </a:r>
            <a:r>
              <a:rPr lang="sr-Cyrl-RS" sz="2000" dirty="0" smtClean="0"/>
              <a:t>стање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побуђено</a:t>
            </a:r>
            <a:r>
              <a:rPr lang="vi-VN" sz="2000" dirty="0" smtClean="0"/>
              <a:t> (</a:t>
            </a:r>
            <a:r>
              <a:rPr lang="sr-Cyrl-RS" sz="2000" dirty="0" smtClean="0"/>
              <a:t>есцитовано</a:t>
            </a:r>
            <a:r>
              <a:rPr lang="vi-VN" sz="2000" dirty="0" smtClean="0"/>
              <a:t>) </a:t>
            </a:r>
            <a:r>
              <a:rPr lang="sr-Cyrl-RS" sz="2000" dirty="0" smtClean="0"/>
              <a:t>стање</a:t>
            </a:r>
            <a:r>
              <a:rPr lang="vi-VN" sz="2000" dirty="0" smtClean="0"/>
              <a:t>.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основном</a:t>
            </a:r>
            <a:r>
              <a:rPr lang="vi-VN" sz="2000" dirty="0" smtClean="0"/>
              <a:t> </a:t>
            </a:r>
            <a:r>
              <a:rPr lang="sr-Cyrl-RS" sz="2000" dirty="0" smtClean="0"/>
              <a:t>стању</a:t>
            </a:r>
            <a:r>
              <a:rPr lang="vi-VN" sz="2000" dirty="0" smtClean="0"/>
              <a:t> </a:t>
            </a:r>
            <a:r>
              <a:rPr lang="sr-Cyrl-RS" sz="2000" dirty="0" smtClean="0"/>
              <a:t>када</a:t>
            </a:r>
            <a:r>
              <a:rPr lang="vi-VN" sz="2000" dirty="0" smtClean="0"/>
              <a:t> </a:t>
            </a:r>
            <a:r>
              <a:rPr lang="sr-Cyrl-RS" sz="2000" dirty="0" smtClean="0"/>
              <a:t>атом</a:t>
            </a:r>
            <a:r>
              <a:rPr lang="vi-VN" sz="2000" dirty="0" smtClean="0"/>
              <a:t> </a:t>
            </a:r>
            <a:r>
              <a:rPr lang="sr-Cyrl-RS" sz="2000" dirty="0" smtClean="0"/>
              <a:t>прими</a:t>
            </a:r>
            <a:r>
              <a:rPr lang="vi-VN" sz="2000" dirty="0" smtClean="0"/>
              <a:t> </a:t>
            </a:r>
            <a:r>
              <a:rPr lang="sr-Cyrl-RS" sz="2000" dirty="0" smtClean="0"/>
              <a:t>Е</a:t>
            </a:r>
            <a:r>
              <a:rPr lang="vi-VN" sz="2000" dirty="0" smtClean="0"/>
              <a:t> (</a:t>
            </a:r>
            <a:r>
              <a:rPr lang="sr-Cyrl-RS" sz="2000" dirty="0" smtClean="0"/>
              <a:t>енергију</a:t>
            </a:r>
            <a:r>
              <a:rPr lang="vi-VN" sz="2000" dirty="0" smtClean="0"/>
              <a:t>) </a:t>
            </a:r>
            <a:r>
              <a:rPr lang="sr-Cyrl-RS" sz="2000" dirty="0" smtClean="0"/>
              <a:t>прелази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побуђено</a:t>
            </a:r>
            <a:r>
              <a:rPr lang="vi-VN" sz="2000" dirty="0" smtClean="0"/>
              <a:t> </a:t>
            </a:r>
            <a:r>
              <a:rPr lang="sr-Cyrl-RS" sz="2000" dirty="0" smtClean="0"/>
              <a:t>стање</a:t>
            </a:r>
            <a:r>
              <a:rPr lang="vi-VN" sz="2000" dirty="0" smtClean="0"/>
              <a:t>.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таквом</a:t>
            </a:r>
            <a:r>
              <a:rPr lang="vi-VN" sz="2000" dirty="0" smtClean="0"/>
              <a:t> </a:t>
            </a:r>
            <a:r>
              <a:rPr lang="sr-Cyrl-RS" sz="2000" dirty="0" smtClean="0"/>
              <a:t>стању</a:t>
            </a:r>
            <a:r>
              <a:rPr lang="vi-VN" sz="2000" dirty="0" smtClean="0"/>
              <a:t> </a:t>
            </a:r>
            <a:r>
              <a:rPr lang="sr-Cyrl-RS" sz="2000" dirty="0" smtClean="0"/>
              <a:t>електрон</a:t>
            </a:r>
            <a:r>
              <a:rPr lang="vi-VN" sz="2000" dirty="0" smtClean="0"/>
              <a:t> </a:t>
            </a:r>
            <a:r>
              <a:rPr lang="sr-Cyrl-RS" sz="2000" dirty="0" smtClean="0"/>
              <a:t>прелази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виши</a:t>
            </a:r>
            <a:r>
              <a:rPr lang="vi-VN" sz="2000" dirty="0" smtClean="0"/>
              <a:t> </a:t>
            </a:r>
            <a:r>
              <a:rPr lang="sr-Cyrl-RS" sz="2000" dirty="0" smtClean="0"/>
              <a:t>енергетски</a:t>
            </a:r>
            <a:r>
              <a:rPr lang="vi-VN" sz="2000" dirty="0" smtClean="0"/>
              <a:t> </a:t>
            </a:r>
            <a:r>
              <a:rPr lang="sr-Cyrl-RS" sz="2000" dirty="0" smtClean="0"/>
              <a:t>ниво</a:t>
            </a:r>
            <a:r>
              <a:rPr lang="vi-VN" sz="2000" dirty="0" smtClean="0"/>
              <a:t>, </a:t>
            </a:r>
            <a:r>
              <a:rPr lang="sr-Cyrl-RS" sz="2000" dirty="0" smtClean="0"/>
              <a:t>па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 </a:t>
            </a:r>
            <a:r>
              <a:rPr lang="sr-Cyrl-RS" sz="2000" dirty="0" smtClean="0"/>
              <a:t>ту</a:t>
            </a:r>
            <a:r>
              <a:rPr lang="vi-VN" sz="2000" dirty="0" smtClean="0"/>
              <a:t> </a:t>
            </a:r>
            <a:r>
              <a:rPr lang="sr-Cyrl-RS" sz="2000" dirty="0" smtClean="0"/>
              <a:t>кратко</a:t>
            </a:r>
            <a:r>
              <a:rPr lang="vi-VN" sz="2000" dirty="0" smtClean="0"/>
              <a:t> </a:t>
            </a:r>
            <a:r>
              <a:rPr lang="sr-Cyrl-RS" sz="2000" dirty="0" smtClean="0"/>
              <a:t>задржава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враћа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. </a:t>
            </a:r>
            <a:r>
              <a:rPr lang="sr-Cyrl-RS" sz="2000" dirty="0" smtClean="0"/>
              <a:t>При</a:t>
            </a:r>
            <a:r>
              <a:rPr lang="vi-VN" sz="2000" dirty="0" smtClean="0"/>
              <a:t> </a:t>
            </a:r>
            <a:r>
              <a:rPr lang="sr-Cyrl-RS" sz="2000" dirty="0" smtClean="0"/>
              <a:t>поврату</a:t>
            </a:r>
            <a:r>
              <a:rPr lang="vi-VN" sz="2000" dirty="0" smtClean="0"/>
              <a:t> </a:t>
            </a:r>
            <a:r>
              <a:rPr lang="sr-Cyrl-RS" sz="2000" dirty="0" smtClean="0"/>
              <a:t>електрона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нижи</a:t>
            </a:r>
            <a:r>
              <a:rPr lang="vi-VN" sz="2000" dirty="0" smtClean="0"/>
              <a:t> </a:t>
            </a:r>
            <a:r>
              <a:rPr lang="sr-Cyrl-RS" sz="2000" dirty="0" smtClean="0"/>
              <a:t>Е</a:t>
            </a:r>
            <a:r>
              <a:rPr lang="vi-VN" sz="2000" dirty="0" smtClean="0"/>
              <a:t>-</a:t>
            </a:r>
            <a:r>
              <a:rPr lang="sr-Cyrl-RS" sz="2000" dirty="0" smtClean="0"/>
              <a:t>ниво</a:t>
            </a:r>
            <a:r>
              <a:rPr lang="vi-VN" sz="2000" dirty="0" smtClean="0"/>
              <a:t> </a:t>
            </a:r>
            <a:r>
              <a:rPr lang="sr-Cyrl-RS" sz="2000" dirty="0" smtClean="0"/>
              <a:t>он</a:t>
            </a:r>
            <a:r>
              <a:rPr lang="vi-VN" sz="2000" dirty="0" smtClean="0"/>
              <a:t> </a:t>
            </a:r>
            <a:r>
              <a:rPr lang="sr-Cyrl-RS" sz="2000" dirty="0" smtClean="0"/>
              <a:t>емитује</a:t>
            </a:r>
            <a:r>
              <a:rPr lang="vi-VN" sz="2000" dirty="0" smtClean="0"/>
              <a:t> </a:t>
            </a:r>
            <a:r>
              <a:rPr lang="sr-Cyrl-RS" sz="2000" dirty="0" smtClean="0"/>
              <a:t>светлост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виду</a:t>
            </a:r>
            <a:r>
              <a:rPr lang="vi-VN" sz="2000" dirty="0" smtClean="0"/>
              <a:t> </a:t>
            </a:r>
            <a:r>
              <a:rPr lang="sr-Cyrl-RS" sz="2000" dirty="0" smtClean="0"/>
              <a:t>квантова</a:t>
            </a:r>
            <a:r>
              <a:rPr lang="vi-VN" sz="2000" dirty="0" smtClean="0"/>
              <a:t> (</a:t>
            </a:r>
            <a:r>
              <a:rPr lang="sr-Cyrl-RS" sz="2000" dirty="0" smtClean="0"/>
              <a:t>најмањи</a:t>
            </a:r>
            <a:r>
              <a:rPr lang="vi-VN" sz="2000" dirty="0" smtClean="0"/>
              <a:t> </a:t>
            </a:r>
            <a:r>
              <a:rPr lang="sr-Cyrl-RS" sz="2000" dirty="0" smtClean="0"/>
              <a:t>пакетићи</a:t>
            </a:r>
            <a:r>
              <a:rPr lang="vi-VN" sz="2000" dirty="0" smtClean="0"/>
              <a:t> </a:t>
            </a:r>
            <a:r>
              <a:rPr lang="sr-Cyrl-RS" sz="2000" dirty="0" smtClean="0"/>
              <a:t>Е</a:t>
            </a:r>
            <a:r>
              <a:rPr lang="vi-VN" sz="2000" dirty="0" smtClean="0"/>
              <a:t>).</a:t>
            </a:r>
            <a:endParaRPr lang="vi-VN" sz="2000" dirty="0"/>
          </a:p>
        </p:txBody>
      </p:sp>
      <p:pic>
        <p:nvPicPr>
          <p:cNvPr id="13005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7235" y="2321179"/>
            <a:ext cx="6780849" cy="4244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010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641" y="432242"/>
            <a:ext cx="6338886" cy="393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8"/>
          <p:cNvSpPr>
            <a:spLocks noChangeArrowheads="1"/>
          </p:cNvSpPr>
          <p:nvPr/>
        </p:nvSpPr>
        <p:spPr bwMode="auto">
          <a:xfrm>
            <a:off x="615348" y="4521201"/>
            <a:ext cx="52021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000" dirty="0" smtClean="0"/>
              <a:t>Код стабилних изотопа енергија везе по нуклеону износи између </a:t>
            </a:r>
            <a:r>
              <a:rPr lang="en-US" sz="2000" dirty="0" smtClean="0"/>
              <a:t>7 </a:t>
            </a:r>
            <a:r>
              <a:rPr lang="sr-Cyrl-RS" sz="2000" dirty="0" smtClean="0"/>
              <a:t>и </a:t>
            </a:r>
            <a:r>
              <a:rPr lang="en-US" sz="2000" dirty="0" smtClean="0"/>
              <a:t>9 </a:t>
            </a:r>
            <a:r>
              <a:rPr lang="en-US" sz="2000" dirty="0" err="1"/>
              <a:t>MeV</a:t>
            </a:r>
            <a:r>
              <a:rPr lang="en-US" sz="2000" dirty="0"/>
              <a:t>. </a:t>
            </a:r>
            <a:r>
              <a:rPr lang="sr-Cyrl-RS" sz="2000" dirty="0" smtClean="0"/>
              <a:t>Енергија везе зависи од броја нуклеона у језгру, односно масеног броја А</a:t>
            </a:r>
          </a:p>
          <a:p>
            <a:r>
              <a:rPr lang="sr-Cyrl-RS" sz="2000" dirty="0" smtClean="0"/>
              <a:t>Електростатичко одбијање између протона зависи од квадрата наелектрисања, односно </a:t>
            </a:r>
            <a:r>
              <a:rPr lang="en-US" sz="2000" dirty="0" smtClean="0"/>
              <a:t>Z</a:t>
            </a:r>
            <a:r>
              <a:rPr lang="en-US" sz="2000" baseline="30000" dirty="0" smtClean="0"/>
              <a:t>2</a:t>
            </a:r>
            <a:endParaRPr lang="sr-Cyrl-RS" sz="2000" baseline="30000" dirty="0" smtClean="0"/>
          </a:p>
        </p:txBody>
      </p:sp>
      <p:sp>
        <p:nvSpPr>
          <p:cNvPr id="41988" name="Rectangle 9"/>
          <p:cNvSpPr>
            <a:spLocks noChangeArrowheads="1"/>
          </p:cNvSpPr>
          <p:nvPr/>
        </p:nvSpPr>
        <p:spPr bwMode="auto">
          <a:xfrm>
            <a:off x="6095999" y="4521201"/>
            <a:ext cx="534122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000" dirty="0" smtClean="0"/>
              <a:t>Код малих језгара број протона и неутрона је једнак, али код већих језгара да би се одржала стабилност, број неутрона се повећава, како би се повећањем енергија везе савладала сила одбијања између протона и језгро било стабилније!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5814" y="838199"/>
            <a:ext cx="2369561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786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8|10.5|2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7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B56F616-FF2E-454C-86EA-E907C89C1FD5}">
  <we:reference id="wa104379177" version="1.0.0.1" store="en-001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5167</TotalTime>
  <Words>997</Words>
  <Application>Microsoft Office PowerPoint</Application>
  <PresentationFormat>Widescreen</PresentationFormat>
  <Paragraphs>122</Paragraphs>
  <Slides>26</Slides>
  <Notes>4</Notes>
  <HiddenSlides>1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1" baseType="lpstr">
      <vt:lpstr>Arial</vt:lpstr>
      <vt:lpstr>Arial Rounded MT Bold</vt:lpstr>
      <vt:lpstr>Calibri</vt:lpstr>
      <vt:lpstr>Cambria</vt:lpstr>
      <vt:lpstr>Impact</vt:lpstr>
      <vt:lpstr>Rockwell</vt:lpstr>
      <vt:lpstr>Rockwell Condensed</vt:lpstr>
      <vt:lpstr>Symbol</vt:lpstr>
      <vt:lpstr>Tahoma</vt:lpstr>
      <vt:lpstr>Times New Roman</vt:lpstr>
      <vt:lpstr>Wingdings</vt:lpstr>
      <vt:lpstr>Wood Type</vt:lpstr>
      <vt:lpstr>Equation</vt:lpstr>
      <vt:lpstr>Photo Editor Photo</vt:lpstr>
      <vt:lpstr>Bitmap Image</vt:lpstr>
      <vt:lpstr>БИОФИЗИКА   НАСТАВНА ЈЕДИНИЦА 2  ОСНОВИ НУКЛЕАРНЕ ФИЗИКЕ 1.   </vt:lpstr>
      <vt:lpstr>PowerPoint Presentation</vt:lpstr>
      <vt:lpstr>PowerPoint Presentation</vt:lpstr>
      <vt:lpstr>PowerPoint Presentation</vt:lpstr>
      <vt:lpstr>Грађа атома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Изомерни прелаз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Milovan D. Matovic</dc:creator>
  <cp:lastModifiedBy>Vladimir Vukomanovic</cp:lastModifiedBy>
  <cp:revision>349</cp:revision>
  <cp:lastPrinted>2024-09-01T18:51:07Z</cp:lastPrinted>
  <dcterms:created xsi:type="dcterms:W3CDTF">2007-06-04T17:04:49Z</dcterms:created>
  <dcterms:modified xsi:type="dcterms:W3CDTF">2024-09-01T18:51:14Z</dcterms:modified>
</cp:coreProperties>
</file>